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7" r:id="rId2"/>
    <p:sldMasterId id="2147483918" r:id="rId3"/>
  </p:sldMasterIdLst>
  <p:notesMasterIdLst>
    <p:notesMasterId r:id="rId6"/>
  </p:notesMasterIdLst>
  <p:sldIdLst>
    <p:sldId id="395" r:id="rId4"/>
    <p:sldId id="405" r:id="rId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3399FF"/>
    <a:srgbClr val="3670EF"/>
    <a:srgbClr val="5ACCBC"/>
    <a:srgbClr val="7AE060"/>
    <a:srgbClr val="F5F350"/>
    <a:srgbClr val="F4A748"/>
    <a:srgbClr val="F1715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857DE-9A6D-4145-B79E-B6CB93EA368D}" v="48" dt="2026-01-25T15:43:40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4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Adaptive Program Management (APM)</a:t>
            </a:r>
            <a:r>
              <a:rPr lang="en-US"/>
              <a:t> is a dynamic approach that emphasizes continuous learning, flexibility, and responsiveness to changing conditions in program implementation:</a:t>
            </a:r>
          </a:p>
          <a:p>
            <a:endParaRPr lang="en-US" b="1"/>
          </a:p>
          <a:p>
            <a:pPr lvl="1"/>
            <a:r>
              <a:rPr lang="en-US" b="1"/>
              <a:t>Methodology: </a:t>
            </a:r>
            <a:r>
              <a:rPr lang="en-US"/>
              <a:t>Iterative processes, responsive decision-making and participatory engagement</a:t>
            </a:r>
          </a:p>
          <a:p>
            <a:pPr lvl="1"/>
            <a:r>
              <a:rPr lang="en-US" b="1"/>
              <a:t>Application &amp; Benefits: </a:t>
            </a:r>
            <a:r>
              <a:rPr lang="en-US"/>
              <a:t>Improve outcomes, enhance resilience and empowerment of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0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C51056-B6CC-2855-350E-C4B3FD306A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92" y="590468"/>
            <a:ext cx="2237400" cy="2237400"/>
          </a:xfrm>
          <a:custGeom>
            <a:avLst/>
            <a:gdLst>
              <a:gd name="connsiteX0" fmla="*/ 1118700 w 2237400"/>
              <a:gd name="connsiteY0" fmla="*/ 0 h 2237400"/>
              <a:gd name="connsiteX1" fmla="*/ 2237400 w 2237400"/>
              <a:gd name="connsiteY1" fmla="*/ 1118700 h 2237400"/>
              <a:gd name="connsiteX2" fmla="*/ 1118700 w 2237400"/>
              <a:gd name="connsiteY2" fmla="*/ 2237400 h 2237400"/>
              <a:gd name="connsiteX3" fmla="*/ 0 w 2237400"/>
              <a:gd name="connsiteY3" fmla="*/ 1118700 h 2237400"/>
              <a:gd name="connsiteX4" fmla="*/ 1118700 w 2237400"/>
              <a:gd name="connsiteY4" fmla="*/ 0 h 22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400" h="2237400">
                <a:moveTo>
                  <a:pt x="1118700" y="0"/>
                </a:moveTo>
                <a:cubicBezTo>
                  <a:pt x="1736541" y="0"/>
                  <a:pt x="2237400" y="500859"/>
                  <a:pt x="2237400" y="1118700"/>
                </a:cubicBezTo>
                <a:cubicBezTo>
                  <a:pt x="2237400" y="1736541"/>
                  <a:pt x="1736541" y="2237400"/>
                  <a:pt x="1118700" y="2237400"/>
                </a:cubicBezTo>
                <a:cubicBezTo>
                  <a:pt x="500859" y="2237400"/>
                  <a:pt x="0" y="1736541"/>
                  <a:pt x="0" y="1118700"/>
                </a:cubicBezTo>
                <a:cubicBezTo>
                  <a:pt x="0" y="500859"/>
                  <a:pt x="500859" y="0"/>
                  <a:pt x="1118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0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Option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992D4-8A2D-D541-AA4A-70DCFA85B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" b="11280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162" y="4673601"/>
            <a:ext cx="9154462" cy="1695451"/>
          </a:xfrm>
          <a:prstGeom prst="rect">
            <a:avLst/>
          </a:prstGeom>
          <a:noFill/>
        </p:spPr>
        <p:txBody>
          <a:bodyPr lIns="0" tIns="274320" rIns="182880" bIns="91440" anchor="t" anchorCtr="0"/>
          <a:lstStyle>
            <a:lvl1pPr>
              <a:defRPr lang="en-US" sz="3732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C8703-0B1A-2E4B-A2F7-4966FE3ADA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886059" y="836586"/>
            <a:ext cx="1261872" cy="2491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F64E08-070B-5844-BBA2-FDB00C12CE38}"/>
              </a:ext>
            </a:extLst>
          </p:cNvPr>
          <p:cNvCxnSpPr>
            <a:cxnSpLocks/>
          </p:cNvCxnSpPr>
          <p:nvPr/>
        </p:nvCxnSpPr>
        <p:spPr>
          <a:xfrm>
            <a:off x="11529561" y="1772241"/>
            <a:ext cx="0" cy="508576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9006B9-3C95-9843-98F6-2D18143C3E42}"/>
              </a:ext>
            </a:extLst>
          </p:cNvPr>
          <p:cNvCxnSpPr>
            <a:cxnSpLocks/>
          </p:cNvCxnSpPr>
          <p:nvPr/>
        </p:nvCxnSpPr>
        <p:spPr>
          <a:xfrm>
            <a:off x="10794023" y="1772239"/>
            <a:ext cx="139480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-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3" y="1892300"/>
            <a:ext cx="11155631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spcAft>
                <a:spcPts val="400"/>
              </a:spcAft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1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A9BF0E43-53A0-486A-850F-138B9BA51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0423" y="6370836"/>
            <a:ext cx="486750" cy="123111"/>
          </a:xfrm>
        </p:spPr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DF4BE0-4561-4565-9C55-C6F11555F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7879" y="1600200"/>
            <a:ext cx="10730941" cy="4401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accent6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>
              <a:solidFill>
                <a:srgbClr val="C00000"/>
              </a:solidFill>
              <a:latin typeface="Xerox Sans Light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654C745-EEFB-4CA5-9647-F1152A0A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34" y="1"/>
            <a:ext cx="10910190" cy="1140819"/>
          </a:xfrm>
          <a:prstGeom prst="rect">
            <a:avLst/>
          </a:prstGeom>
          <a:solidFill>
            <a:schemeClr val="tx1"/>
          </a:solidFill>
        </p:spPr>
        <p:txBody>
          <a:bodyPr lIns="182880" tIns="365760"/>
          <a:lstStyle/>
          <a:p>
            <a:r>
              <a:rPr lang="en-US" sz="4266" b="1">
                <a:solidFill>
                  <a:schemeClr val="bg1"/>
                </a:solidFill>
                <a:latin typeface="Xerox Sans Light" panose="02000000000000000000" pitchFamily="2" charset="0"/>
              </a:rPr>
              <a:t>Click to edit Master title style</a:t>
            </a:r>
            <a:endParaRPr lang="en-US" b="1">
              <a:solidFill>
                <a:schemeClr val="bg1"/>
              </a:solidFill>
              <a:latin typeface="Xerox Sans Ligh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4CB2C-F93A-457F-9766-C927D7C15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9"/>
          <a:stretch/>
        </p:blipFill>
        <p:spPr>
          <a:xfrm rot="16200000">
            <a:off x="61381" y="936142"/>
            <a:ext cx="1273847" cy="2491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7D8C9C-2196-46A1-8FB6-418B79F64626}"/>
              </a:ext>
            </a:extLst>
          </p:cNvPr>
          <p:cNvGrpSpPr/>
          <p:nvPr/>
        </p:nvGrpSpPr>
        <p:grpSpPr>
          <a:xfrm>
            <a:off x="561171" y="2092776"/>
            <a:ext cx="293828" cy="4765224"/>
            <a:chOff x="420986" y="1569582"/>
            <a:chExt cx="220429" cy="357391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4640E-D6D2-421B-A740-B669BEC387B8}"/>
                </a:ext>
              </a:extLst>
            </p:cNvPr>
            <p:cNvCxnSpPr>
              <a:cxnSpLocks/>
            </p:cNvCxnSpPr>
            <p:nvPr/>
          </p:nvCxnSpPr>
          <p:spPr>
            <a:xfrm>
              <a:off x="527399" y="1673466"/>
              <a:ext cx="0" cy="3470034"/>
            </a:xfrm>
            <a:prstGeom prst="line">
              <a:avLst/>
            </a:prstGeom>
            <a:ln w="9525">
              <a:solidFill>
                <a:schemeClr val="accent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A8AB82-C45C-4EAF-9F2D-641869BC064F}"/>
                </a:ext>
              </a:extLst>
            </p:cNvPr>
            <p:cNvSpPr/>
            <p:nvPr/>
          </p:nvSpPr>
          <p:spPr>
            <a:xfrm>
              <a:off x="420986" y="1569582"/>
              <a:ext cx="220429" cy="220429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F58A11-338C-4556-81AF-1274BFDD4E6B}"/>
              </a:ext>
            </a:extLst>
          </p:cNvPr>
          <p:cNvCxnSpPr>
            <a:cxnSpLocks/>
          </p:cNvCxnSpPr>
          <p:nvPr/>
        </p:nvCxnSpPr>
        <p:spPr>
          <a:xfrm>
            <a:off x="11411016" y="6371821"/>
            <a:ext cx="777808" cy="0"/>
          </a:xfrm>
          <a:prstGeom prst="line">
            <a:avLst/>
          </a:prstGeom>
          <a:ln w="9525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ACE7148-D906-46E6-ABB2-74CD17690676}"/>
              </a:ext>
            </a:extLst>
          </p:cNvPr>
          <p:cNvSpPr/>
          <p:nvPr/>
        </p:nvSpPr>
        <p:spPr>
          <a:xfrm>
            <a:off x="9089119" y="6228194"/>
            <a:ext cx="309970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13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erox Sans" panose="02000000000000000000" pitchFamily="2" charset="0"/>
                <a:ea typeface="+mn-ea"/>
                <a:cs typeface="+mn-cs"/>
              </a:rPr>
              <a:t>XEROX INTERNAL USE ONLY </a:t>
            </a:r>
          </a:p>
        </p:txBody>
      </p:sp>
    </p:spTree>
    <p:extLst>
      <p:ext uri="{BB962C8B-B14F-4D97-AF65-F5344CB8AC3E}">
        <p14:creationId xmlns:p14="http://schemas.microsoft.com/office/powerpoint/2010/main" val="14438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3" y="1892300"/>
            <a:ext cx="11155631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bg2"/>
                </a:solidFill>
              </a:defRPr>
            </a:lvl1pPr>
            <a:lvl2pPr marL="234875" indent="-234875">
              <a:lnSpc>
                <a:spcPct val="95000"/>
              </a:lnSpc>
              <a:spcAft>
                <a:spcPts val="400"/>
              </a:spcAft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1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4" y="1892300"/>
            <a:ext cx="5286034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96062" y="1892300"/>
            <a:ext cx="5286034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8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4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966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-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4" y="1892300"/>
            <a:ext cx="5286034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96062" y="1892300"/>
            <a:ext cx="5286034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3" y="1892300"/>
            <a:ext cx="3597039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399">
                <a:solidFill>
                  <a:schemeClr val="accent1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 sz="2132"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866"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05354" y="1892300"/>
            <a:ext cx="3597039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399">
                <a:solidFill>
                  <a:schemeClr val="accent1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 sz="2132"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866"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086079" y="1892301"/>
            <a:ext cx="3597039" cy="403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399">
                <a:solidFill>
                  <a:schemeClr val="accent1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 sz="2132"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866"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3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_3-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3" y="1892300"/>
            <a:ext cx="3597039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399"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 sz="2132"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866"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05354" y="1892300"/>
            <a:ext cx="3597039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399"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 sz="2132"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866"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086079" y="1892301"/>
            <a:ext cx="3597039" cy="403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399"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 sz="2132"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866"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7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Left_and_Content_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18449" y="1892302"/>
            <a:ext cx="5288172" cy="4129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96062" y="1892300"/>
            <a:ext cx="5286034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0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Right_an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94946" y="1892302"/>
            <a:ext cx="5288172" cy="4129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0422" y="1892300"/>
            <a:ext cx="5286034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4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Right_and_Content_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94946" y="1892302"/>
            <a:ext cx="5288172" cy="4129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0422" y="1892300"/>
            <a:ext cx="5286034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6"/>
                </a:solidFill>
              </a:defRPr>
            </a:lvl1pPr>
            <a:lvl2pPr marL="234875" indent="-234875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1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_Option-9_noMT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44215" y="1721795"/>
            <a:ext cx="4622017" cy="29845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266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71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6" y="1892300"/>
            <a:ext cx="11155631" cy="403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176152" indent="-176152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358254" indent="-1642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532024" indent="-173770">
              <a:lnSpc>
                <a:spcPct val="95000"/>
              </a:lnSpc>
              <a:buClrTx/>
              <a:tabLst/>
              <a:defRPr sz="1351">
                <a:solidFill>
                  <a:schemeClr val="tx1"/>
                </a:solidFill>
              </a:defRPr>
            </a:lvl4pPr>
            <a:lvl5pPr marL="710556" indent="-171391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7487" y="464905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6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56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0FDC2BF-C57F-4767-9324-4CBDB762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0424" y="6370839"/>
            <a:ext cx="486750" cy="1231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6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0423" y="1971475"/>
            <a:ext cx="11155631" cy="3735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bg2"/>
                </a:solidFill>
              </a:defRPr>
            </a:lvl1pPr>
            <a:lvl2pPr marL="234875" indent="-234875">
              <a:lnSpc>
                <a:spcPct val="95000"/>
              </a:lnSpc>
              <a:spcAft>
                <a:spcPts val="400"/>
              </a:spcAft>
              <a:buClrTx/>
              <a:tabLst/>
              <a:defRPr>
                <a:solidFill>
                  <a:schemeClr val="tx1"/>
                </a:solidFill>
              </a:defRPr>
            </a:lvl2pPr>
            <a:lvl3pPr marL="477684" indent="-219003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709383" indent="-231699">
              <a:lnSpc>
                <a:spcPct val="95000"/>
              </a:lnSpc>
              <a:buClrTx/>
              <a:tabLst/>
              <a:defRPr sz="1799">
                <a:solidFill>
                  <a:schemeClr val="tx1"/>
                </a:solidFill>
              </a:defRPr>
            </a:lvl4pPr>
            <a:lvl5pPr marL="947431" indent="-228525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234818-F007-4544-AB6D-561BFD530F33}"/>
              </a:ext>
            </a:extLst>
          </p:cNvPr>
          <p:cNvCxnSpPr/>
          <p:nvPr userDrawn="1"/>
        </p:nvCxnSpPr>
        <p:spPr>
          <a:xfrm>
            <a:off x="0" y="5888476"/>
            <a:ext cx="12188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3E0D39-AA41-CB41-B766-2311CB32ECFB}"/>
              </a:ext>
            </a:extLst>
          </p:cNvPr>
          <p:cNvCxnSpPr/>
          <p:nvPr userDrawn="1"/>
        </p:nvCxnSpPr>
        <p:spPr>
          <a:xfrm>
            <a:off x="0" y="1689099"/>
            <a:ext cx="12188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Side-to-Sid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20C83-4C97-5645-B622-260D5802E2D0}"/>
              </a:ext>
            </a:extLst>
          </p:cNvPr>
          <p:cNvSpPr/>
          <p:nvPr userDrawn="1"/>
        </p:nvSpPr>
        <p:spPr>
          <a:xfrm>
            <a:off x="0" y="1892291"/>
            <a:ext cx="12188825" cy="4032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Xerox Internal Use Only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" y="1892300"/>
            <a:ext cx="9433091" cy="4032976"/>
          </a:xfrm>
          <a:prstGeom prst="rect">
            <a:avLst/>
          </a:prstGeom>
          <a:noFill/>
        </p:spPr>
        <p:txBody>
          <a:bodyPr lIns="384048" tIns="274320" rIns="365760" bIns="274320" anchor="ctr" anchorCtr="0"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tabLst/>
              <a:defRPr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Tx/>
              <a:buNone/>
              <a:tabLst/>
              <a:defRPr>
                <a:solidFill>
                  <a:schemeClr val="bg2"/>
                </a:solidFill>
              </a:defRPr>
            </a:lvl2pPr>
            <a:lvl3pPr marL="21160" indent="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21160" indent="0">
              <a:lnSpc>
                <a:spcPct val="100000"/>
              </a:lnSpc>
              <a:spcBef>
                <a:spcPts val="800"/>
              </a:spcBef>
              <a:buClrTx/>
              <a:buNone/>
              <a:tabLst/>
              <a:defRPr sz="1799">
                <a:solidFill>
                  <a:schemeClr val="bg1"/>
                </a:solidFill>
              </a:defRPr>
            </a:lvl4pPr>
            <a:lvl5pPr marL="21160" indent="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7486" y="464903"/>
            <a:ext cx="11155633" cy="122419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3599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62805E-F4D8-3F42-B43F-3F2C32536B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746622129"/>
              </p:ext>
            </p:extLst>
          </p:nvPr>
        </p:nvGraphicFramePr>
        <p:xfrm>
          <a:off x="2118" y="2118"/>
          <a:ext cx="2115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7772400" imgH="10058400" progId="TCLayout.ActiveDocument.1">
                  <p:embed/>
                </p:oleObj>
              </mc:Choice>
              <mc:Fallback>
                <p:oleObj name="think-cell Slide" r:id="rId20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62805E-F4D8-3F42-B43F-3F2C32536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5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423" y="6370836"/>
            <a:ext cx="4867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0CC3474-811F-B342-9D29-E222B00B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330474" y="6370836"/>
            <a:ext cx="1538979" cy="12311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l" defTabSz="457052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78714" y="6369052"/>
            <a:ext cx="4072563" cy="1248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0" i="0" spc="133" baseline="0">
                <a:solidFill>
                  <a:schemeClr val="tx1"/>
                </a:solidFill>
                <a:latin typeface="Xerox Sans" panose="02000000000000000000" pitchFamily="2" charset="0"/>
              </a:defRPr>
            </a:lvl1pPr>
          </a:lstStyle>
          <a:p>
            <a:r>
              <a:rPr lang="en-US"/>
              <a:t>Xerox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5928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09">
          <p15:clr>
            <a:srgbClr val="F26B43"/>
          </p15:clr>
        </p15:guide>
        <p15:guide id="5" pos="5531">
          <p15:clr>
            <a:srgbClr val="F26B43"/>
          </p15:clr>
        </p15:guide>
        <p15:guide id="6" pos="245">
          <p15:clr>
            <a:srgbClr val="F26B43"/>
          </p15:clr>
        </p15:guide>
        <p15:guide id="7" orient="horz" pos="2208">
          <p15:clr>
            <a:srgbClr val="F26B43"/>
          </p15:clr>
        </p15:guide>
        <p15:guide id="8" orient="horz" pos="798">
          <p15:clr>
            <a:srgbClr val="F26B43"/>
          </p15:clr>
        </p15:guide>
        <p15:guide id="9" orient="horz" pos="2604">
          <p15:clr>
            <a:srgbClr val="F26B43"/>
          </p15:clr>
        </p15:guide>
        <p15:guide id="10" orient="horz" pos="894">
          <p15:clr>
            <a:srgbClr val="F26B43"/>
          </p15:clr>
        </p15:guide>
        <p15:guide id="11" orient="horz" pos="2932">
          <p15:clr>
            <a:srgbClr val="F26B43"/>
          </p15:clr>
        </p15:guide>
        <p15:guide id="12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linkedin.com/in/kenfras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F6A6E-7922-136B-EBAD-7E3905610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118">
            <a:extLst>
              <a:ext uri="{FF2B5EF4-FFF2-40B4-BE49-F238E27FC236}">
                <a16:creationId xmlns:a16="http://schemas.microsoft.com/office/drawing/2014/main" id="{A0A251C8-7840-1B29-0A90-9E1865D25009}"/>
              </a:ext>
            </a:extLst>
          </p:cNvPr>
          <p:cNvSpPr/>
          <p:nvPr/>
        </p:nvSpPr>
        <p:spPr>
          <a:xfrm>
            <a:off x="8183302" y="6472777"/>
            <a:ext cx="743704" cy="7437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77F9AEC-10D1-CB2D-84A0-F65F34A3AFCD}"/>
              </a:ext>
            </a:extLst>
          </p:cNvPr>
          <p:cNvSpPr/>
          <p:nvPr/>
        </p:nvSpPr>
        <p:spPr>
          <a:xfrm flipH="1">
            <a:off x="0" y="1299166"/>
            <a:ext cx="6519477" cy="5558836"/>
          </a:xfrm>
          <a:custGeom>
            <a:avLst/>
            <a:gdLst>
              <a:gd name="connsiteX0" fmla="*/ 5558836 w 6519477"/>
              <a:gd name="connsiteY0" fmla="*/ 0 h 5558836"/>
              <a:gd name="connsiteX1" fmla="*/ 0 w 6519477"/>
              <a:gd name="connsiteY1" fmla="*/ 5558836 h 5558836"/>
              <a:gd name="connsiteX2" fmla="*/ 6519477 w 6519477"/>
              <a:gd name="connsiteY2" fmla="*/ 5558836 h 5558836"/>
              <a:gd name="connsiteX3" fmla="*/ 6519477 w 6519477"/>
              <a:gd name="connsiteY3" fmla="*/ 84875 h 5558836"/>
              <a:gd name="connsiteX4" fmla="*/ 6266828 w 6519477"/>
              <a:gd name="connsiteY4" fmla="*/ 44661 h 5558836"/>
              <a:gd name="connsiteX5" fmla="*/ 5558836 w 6519477"/>
              <a:gd name="connsiteY5" fmla="*/ 0 h 555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9477" h="5558836">
                <a:moveTo>
                  <a:pt x="5558836" y="0"/>
                </a:moveTo>
                <a:cubicBezTo>
                  <a:pt x="2488776" y="0"/>
                  <a:pt x="0" y="2488776"/>
                  <a:pt x="0" y="5558836"/>
                </a:cubicBezTo>
                <a:lnTo>
                  <a:pt x="6519477" y="5558836"/>
                </a:lnTo>
                <a:lnTo>
                  <a:pt x="6519477" y="84875"/>
                </a:lnTo>
                <a:lnTo>
                  <a:pt x="6266828" y="44661"/>
                </a:lnTo>
                <a:cubicBezTo>
                  <a:pt x="6034985" y="15190"/>
                  <a:pt x="5798684" y="0"/>
                  <a:pt x="555883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E2B957B-A772-7BB6-75AB-815FF5B0173F}"/>
              </a:ext>
            </a:extLst>
          </p:cNvPr>
          <p:cNvSpPr/>
          <p:nvPr/>
        </p:nvSpPr>
        <p:spPr>
          <a:xfrm>
            <a:off x="9602312" y="1"/>
            <a:ext cx="2586513" cy="1212887"/>
          </a:xfrm>
          <a:custGeom>
            <a:avLst/>
            <a:gdLst>
              <a:gd name="connsiteX0" fmla="*/ 0 w 2586513"/>
              <a:gd name="connsiteY0" fmla="*/ 0 h 1212887"/>
              <a:gd name="connsiteX1" fmla="*/ 2586513 w 2586513"/>
              <a:gd name="connsiteY1" fmla="*/ 0 h 1212887"/>
              <a:gd name="connsiteX2" fmla="*/ 2586513 w 2586513"/>
              <a:gd name="connsiteY2" fmla="*/ 1197266 h 1212887"/>
              <a:gd name="connsiteX3" fmla="*/ 2578101 w 2586513"/>
              <a:gd name="connsiteY3" fmla="*/ 1198550 h 1212887"/>
              <a:gd name="connsiteX4" fmla="*/ 2294167 w 2586513"/>
              <a:gd name="connsiteY4" fmla="*/ 1212887 h 1212887"/>
              <a:gd name="connsiteX5" fmla="*/ 151285 w 2586513"/>
              <a:gd name="connsiteY5" fmla="*/ 202310 h 1212887"/>
              <a:gd name="connsiteX6" fmla="*/ 0 w 2586513"/>
              <a:gd name="connsiteY6" fmla="*/ 0 h 121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513" h="1212887">
                <a:moveTo>
                  <a:pt x="0" y="0"/>
                </a:moveTo>
                <a:lnTo>
                  <a:pt x="2586513" y="0"/>
                </a:lnTo>
                <a:lnTo>
                  <a:pt x="2586513" y="1197266"/>
                </a:lnTo>
                <a:lnTo>
                  <a:pt x="2578101" y="1198550"/>
                </a:lnTo>
                <a:cubicBezTo>
                  <a:pt x="2484746" y="1208030"/>
                  <a:pt x="2390024" y="1212887"/>
                  <a:pt x="2294167" y="1212887"/>
                </a:cubicBezTo>
                <a:cubicBezTo>
                  <a:pt x="1431458" y="1212887"/>
                  <a:pt x="660631" y="819495"/>
                  <a:pt x="151285" y="20231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001528-8F5B-D3BD-7D3E-EE20FA070205}"/>
              </a:ext>
            </a:extLst>
          </p:cNvPr>
          <p:cNvSpPr txBox="1"/>
          <p:nvPr/>
        </p:nvSpPr>
        <p:spPr>
          <a:xfrm>
            <a:off x="3048640" y="589527"/>
            <a:ext cx="5227092" cy="7627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Technology leader and portfolio manager with 20+ years of experience steering multi-million-dollar modernization, cloud, AI, and transformation programs across Fortune 100 organizations</a:t>
            </a:r>
            <a:endParaRPr kumimoji="0" lang="en-IN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6A7120-C3F5-26CD-D83B-7EE7C3A541E5}"/>
              </a:ext>
            </a:extLst>
          </p:cNvPr>
          <p:cNvSpPr txBox="1"/>
          <p:nvPr/>
        </p:nvSpPr>
        <p:spPr>
          <a:xfrm>
            <a:off x="516467" y="3317332"/>
            <a:ext cx="4855883" cy="5566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Kenrick Fraser,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DM, PMP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80C00F-FA33-EEAF-6E2C-146B81C02279}"/>
              </a:ext>
            </a:extLst>
          </p:cNvPr>
          <p:cNvSpPr/>
          <p:nvPr/>
        </p:nvSpPr>
        <p:spPr>
          <a:xfrm>
            <a:off x="547913" y="3851210"/>
            <a:ext cx="4012197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Open Sans Light" panose="020B0306030504020204" pitchFamily="34" charset="0"/>
                <a:cs typeface="Open Sans Light" panose="020B0306030504020204" pitchFamily="34" charset="0"/>
              </a:rPr>
              <a:t>Principal Consultant &amp; IT Portfolio 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2D1B58-7079-4BB6-3BBF-0DB501B6090B}"/>
              </a:ext>
            </a:extLst>
          </p:cNvPr>
          <p:cNvSpPr/>
          <p:nvPr/>
        </p:nvSpPr>
        <p:spPr>
          <a:xfrm>
            <a:off x="1053852" y="5826750"/>
            <a:ext cx="2146683" cy="338554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Open Sans Light" panose="020B0306030504020204" pitchFamily="34" charset="0"/>
                <a:cs typeface="Open Sans Light" panose="020B0306030504020204" pitchFamily="34" charset="0"/>
              </a:rPr>
              <a:t>+1 919 307 6571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29D4ED-EF29-E51A-2D38-E2FA2E4CF016}"/>
              </a:ext>
            </a:extLst>
          </p:cNvPr>
          <p:cNvGrpSpPr/>
          <p:nvPr/>
        </p:nvGrpSpPr>
        <p:grpSpPr>
          <a:xfrm>
            <a:off x="3168753" y="5773413"/>
            <a:ext cx="382666" cy="382666"/>
            <a:chOff x="580136" y="6233224"/>
            <a:chExt cx="382666" cy="38266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0E33E3-1E6C-D24C-FAA7-232C711FD131}"/>
                </a:ext>
              </a:extLst>
            </p:cNvPr>
            <p:cNvSpPr/>
            <p:nvPr/>
          </p:nvSpPr>
          <p:spPr>
            <a:xfrm>
              <a:off x="580136" y="6233224"/>
              <a:ext cx="382666" cy="3826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0383B4FA-B63C-C9D4-D7B3-3C030B7ED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182" y="6366693"/>
              <a:ext cx="162575" cy="115729"/>
            </a:xfrm>
            <a:custGeom>
              <a:avLst/>
              <a:gdLst>
                <a:gd name="T0" fmla="*/ 2079 w 2084"/>
                <a:gd name="T1" fmla="*/ 45 h 1482"/>
                <a:gd name="T2" fmla="*/ 2073 w 2084"/>
                <a:gd name="T3" fmla="*/ 31 h 1482"/>
                <a:gd name="T4" fmla="*/ 2069 w 2084"/>
                <a:gd name="T5" fmla="*/ 23 h 1482"/>
                <a:gd name="T6" fmla="*/ 2069 w 2084"/>
                <a:gd name="T7" fmla="*/ 23 h 1482"/>
                <a:gd name="T8" fmla="*/ 2046 w 2084"/>
                <a:gd name="T9" fmla="*/ 5 h 1482"/>
                <a:gd name="T10" fmla="*/ 2033 w 2084"/>
                <a:gd name="T11" fmla="*/ 1 h 1482"/>
                <a:gd name="T12" fmla="*/ 2018 w 2084"/>
                <a:gd name="T13" fmla="*/ 1 h 1482"/>
                <a:gd name="T14" fmla="*/ 70 w 2084"/>
                <a:gd name="T15" fmla="*/ 1 h 1482"/>
                <a:gd name="T16" fmla="*/ 55 w 2084"/>
                <a:gd name="T17" fmla="*/ 1 h 1482"/>
                <a:gd name="T18" fmla="*/ 42 w 2084"/>
                <a:gd name="T19" fmla="*/ 5 h 1482"/>
                <a:gd name="T20" fmla="*/ 31 w 2084"/>
                <a:gd name="T21" fmla="*/ 13 h 1482"/>
                <a:gd name="T22" fmla="*/ 20 w 2084"/>
                <a:gd name="T23" fmla="*/ 22 h 1482"/>
                <a:gd name="T24" fmla="*/ 20 w 2084"/>
                <a:gd name="T25" fmla="*/ 22 h 1482"/>
                <a:gd name="T26" fmla="*/ 16 w 2084"/>
                <a:gd name="T27" fmla="*/ 31 h 1482"/>
                <a:gd name="T28" fmla="*/ 0 w 2084"/>
                <a:gd name="T29" fmla="*/ 60 h 1482"/>
                <a:gd name="T30" fmla="*/ 0 w 2084"/>
                <a:gd name="T31" fmla="*/ 69 h 1482"/>
                <a:gd name="T32" fmla="*/ 0 w 2084"/>
                <a:gd name="T33" fmla="*/ 1408 h 1482"/>
                <a:gd name="T34" fmla="*/ 75 w 2084"/>
                <a:gd name="T35" fmla="*/ 1482 h 1482"/>
                <a:gd name="T36" fmla="*/ 2009 w 2084"/>
                <a:gd name="T37" fmla="*/ 1482 h 1482"/>
                <a:gd name="T38" fmla="*/ 2084 w 2084"/>
                <a:gd name="T39" fmla="*/ 1408 h 1482"/>
                <a:gd name="T40" fmla="*/ 2084 w 2084"/>
                <a:gd name="T41" fmla="*/ 69 h 1482"/>
                <a:gd name="T42" fmla="*/ 2084 w 2084"/>
                <a:gd name="T43" fmla="*/ 60 h 1482"/>
                <a:gd name="T44" fmla="*/ 2079 w 2084"/>
                <a:gd name="T45" fmla="*/ 45 h 1482"/>
                <a:gd name="T46" fmla="*/ 1791 w 2084"/>
                <a:gd name="T47" fmla="*/ 143 h 1482"/>
                <a:gd name="T48" fmla="*/ 1042 w 2084"/>
                <a:gd name="T49" fmla="*/ 719 h 1482"/>
                <a:gd name="T50" fmla="*/ 293 w 2084"/>
                <a:gd name="T51" fmla="*/ 143 h 1482"/>
                <a:gd name="T52" fmla="*/ 1791 w 2084"/>
                <a:gd name="T53" fmla="*/ 143 h 1482"/>
                <a:gd name="T54" fmla="*/ 1935 w 2084"/>
                <a:gd name="T55" fmla="*/ 1333 h 1482"/>
                <a:gd name="T56" fmla="*/ 149 w 2084"/>
                <a:gd name="T57" fmla="*/ 1333 h 1482"/>
                <a:gd name="T58" fmla="*/ 149 w 2084"/>
                <a:gd name="T59" fmla="*/ 217 h 1482"/>
                <a:gd name="T60" fmla="*/ 997 w 2084"/>
                <a:gd name="T61" fmla="*/ 869 h 1482"/>
                <a:gd name="T62" fmla="*/ 1087 w 2084"/>
                <a:gd name="T63" fmla="*/ 869 h 1482"/>
                <a:gd name="T64" fmla="*/ 1935 w 2084"/>
                <a:gd name="T65" fmla="*/ 217 h 1482"/>
                <a:gd name="T66" fmla="*/ 1935 w 2084"/>
                <a:gd name="T67" fmla="*/ 133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4" h="1482">
                  <a:moveTo>
                    <a:pt x="2079" y="45"/>
                  </a:moveTo>
                  <a:cubicBezTo>
                    <a:pt x="2078" y="40"/>
                    <a:pt x="2075" y="36"/>
                    <a:pt x="2073" y="31"/>
                  </a:cubicBezTo>
                  <a:cubicBezTo>
                    <a:pt x="2072" y="28"/>
                    <a:pt x="2070" y="26"/>
                    <a:pt x="2069" y="23"/>
                  </a:cubicBezTo>
                  <a:cubicBezTo>
                    <a:pt x="2069" y="23"/>
                    <a:pt x="2069" y="23"/>
                    <a:pt x="2069" y="23"/>
                  </a:cubicBezTo>
                  <a:cubicBezTo>
                    <a:pt x="2062" y="16"/>
                    <a:pt x="2054" y="10"/>
                    <a:pt x="2046" y="5"/>
                  </a:cubicBezTo>
                  <a:cubicBezTo>
                    <a:pt x="2033" y="1"/>
                    <a:pt x="2033" y="1"/>
                    <a:pt x="2033" y="1"/>
                  </a:cubicBezTo>
                  <a:cubicBezTo>
                    <a:pt x="2018" y="1"/>
                    <a:pt x="2018" y="1"/>
                    <a:pt x="2018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5" y="0"/>
                    <a:pt x="60" y="0"/>
                    <a:pt x="55" y="1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8" y="7"/>
                    <a:pt x="34" y="10"/>
                    <a:pt x="31" y="13"/>
                  </a:cubicBezTo>
                  <a:cubicBezTo>
                    <a:pt x="27" y="16"/>
                    <a:pt x="23" y="19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8" y="25"/>
                    <a:pt x="17" y="28"/>
                    <a:pt x="16" y="31"/>
                  </a:cubicBezTo>
                  <a:cubicBezTo>
                    <a:pt x="8" y="39"/>
                    <a:pt x="3" y="49"/>
                    <a:pt x="0" y="60"/>
                  </a:cubicBezTo>
                  <a:cubicBezTo>
                    <a:pt x="0" y="63"/>
                    <a:pt x="0" y="66"/>
                    <a:pt x="0" y="69"/>
                  </a:cubicBezTo>
                  <a:cubicBezTo>
                    <a:pt x="0" y="1408"/>
                    <a:pt x="0" y="1408"/>
                    <a:pt x="0" y="1408"/>
                  </a:cubicBezTo>
                  <a:cubicBezTo>
                    <a:pt x="0" y="1449"/>
                    <a:pt x="34" y="1482"/>
                    <a:pt x="75" y="1482"/>
                  </a:cubicBezTo>
                  <a:cubicBezTo>
                    <a:pt x="2009" y="1482"/>
                    <a:pt x="2009" y="1482"/>
                    <a:pt x="2009" y="1482"/>
                  </a:cubicBezTo>
                  <a:cubicBezTo>
                    <a:pt x="2050" y="1482"/>
                    <a:pt x="2084" y="1449"/>
                    <a:pt x="2084" y="1408"/>
                  </a:cubicBezTo>
                  <a:cubicBezTo>
                    <a:pt x="2084" y="69"/>
                    <a:pt x="2084" y="69"/>
                    <a:pt x="2084" y="69"/>
                  </a:cubicBezTo>
                  <a:cubicBezTo>
                    <a:pt x="2084" y="66"/>
                    <a:pt x="2084" y="63"/>
                    <a:pt x="2084" y="60"/>
                  </a:cubicBezTo>
                  <a:cubicBezTo>
                    <a:pt x="2083" y="54"/>
                    <a:pt x="2081" y="49"/>
                    <a:pt x="2079" y="45"/>
                  </a:cubicBezTo>
                  <a:close/>
                  <a:moveTo>
                    <a:pt x="1791" y="143"/>
                  </a:moveTo>
                  <a:cubicBezTo>
                    <a:pt x="1042" y="719"/>
                    <a:pt x="1042" y="719"/>
                    <a:pt x="1042" y="719"/>
                  </a:cubicBezTo>
                  <a:cubicBezTo>
                    <a:pt x="293" y="143"/>
                    <a:pt x="293" y="143"/>
                    <a:pt x="293" y="143"/>
                  </a:cubicBezTo>
                  <a:lnTo>
                    <a:pt x="1791" y="143"/>
                  </a:lnTo>
                  <a:close/>
                  <a:moveTo>
                    <a:pt x="1935" y="1333"/>
                  </a:moveTo>
                  <a:cubicBezTo>
                    <a:pt x="149" y="1333"/>
                    <a:pt x="149" y="1333"/>
                    <a:pt x="149" y="1333"/>
                  </a:cubicBezTo>
                  <a:cubicBezTo>
                    <a:pt x="149" y="217"/>
                    <a:pt x="149" y="217"/>
                    <a:pt x="149" y="217"/>
                  </a:cubicBezTo>
                  <a:cubicBezTo>
                    <a:pt x="997" y="869"/>
                    <a:pt x="997" y="869"/>
                    <a:pt x="997" y="869"/>
                  </a:cubicBezTo>
                  <a:cubicBezTo>
                    <a:pt x="1023" y="890"/>
                    <a:pt x="1061" y="890"/>
                    <a:pt x="1087" y="869"/>
                  </a:cubicBezTo>
                  <a:cubicBezTo>
                    <a:pt x="1935" y="217"/>
                    <a:pt x="1935" y="217"/>
                    <a:pt x="1935" y="217"/>
                  </a:cubicBezTo>
                  <a:lnTo>
                    <a:pt x="1935" y="133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E751BE-CBEF-D905-0E4A-3C048EB31D3E}"/>
              </a:ext>
            </a:extLst>
          </p:cNvPr>
          <p:cNvGrpSpPr/>
          <p:nvPr/>
        </p:nvGrpSpPr>
        <p:grpSpPr>
          <a:xfrm>
            <a:off x="477788" y="5773413"/>
            <a:ext cx="382666" cy="382666"/>
            <a:chOff x="580136" y="5515607"/>
            <a:chExt cx="382666" cy="38266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5C8C84-6F16-53B8-A8BE-E14404748292}"/>
                </a:ext>
              </a:extLst>
            </p:cNvPr>
            <p:cNvSpPr/>
            <p:nvPr/>
          </p:nvSpPr>
          <p:spPr>
            <a:xfrm>
              <a:off x="580136" y="5515607"/>
              <a:ext cx="382666" cy="3826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24B20E2B-23AD-8025-B844-A9AC7B517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800" y="5634428"/>
              <a:ext cx="145339" cy="145024"/>
            </a:xfrm>
            <a:custGeom>
              <a:avLst/>
              <a:gdLst>
                <a:gd name="T0" fmla="*/ 1339 w 1863"/>
                <a:gd name="T1" fmla="*/ 1857 h 1857"/>
                <a:gd name="T2" fmla="*/ 1339 w 1863"/>
                <a:gd name="T3" fmla="*/ 1857 h 1857"/>
                <a:gd name="T4" fmla="*/ 392 w 1863"/>
                <a:gd name="T5" fmla="*/ 1464 h 1857"/>
                <a:gd name="T6" fmla="*/ 0 w 1863"/>
                <a:gd name="T7" fmla="*/ 518 h 1857"/>
                <a:gd name="T8" fmla="*/ 454 w 1863"/>
                <a:gd name="T9" fmla="*/ 1 h 1857"/>
                <a:gd name="T10" fmla="*/ 455 w 1863"/>
                <a:gd name="T11" fmla="*/ 1 h 1857"/>
                <a:gd name="T12" fmla="*/ 473 w 1863"/>
                <a:gd name="T13" fmla="*/ 0 h 1857"/>
                <a:gd name="T14" fmla="*/ 609 w 1863"/>
                <a:gd name="T15" fmla="*/ 90 h 1857"/>
                <a:gd name="T16" fmla="*/ 796 w 1863"/>
                <a:gd name="T17" fmla="*/ 526 h 1857"/>
                <a:gd name="T18" fmla="*/ 784 w 1863"/>
                <a:gd name="T19" fmla="*/ 666 h 1857"/>
                <a:gd name="T20" fmla="*/ 629 w 1863"/>
                <a:gd name="T21" fmla="*/ 902 h 1857"/>
                <a:gd name="T22" fmla="*/ 629 w 1863"/>
                <a:gd name="T23" fmla="*/ 903 h 1857"/>
                <a:gd name="T24" fmla="*/ 957 w 1863"/>
                <a:gd name="T25" fmla="*/ 1229 h 1857"/>
                <a:gd name="T26" fmla="*/ 1190 w 1863"/>
                <a:gd name="T27" fmla="*/ 1074 h 1857"/>
                <a:gd name="T28" fmla="*/ 1272 w 1863"/>
                <a:gd name="T29" fmla="*/ 1049 h 1857"/>
                <a:gd name="T30" fmla="*/ 1331 w 1863"/>
                <a:gd name="T31" fmla="*/ 1061 h 1857"/>
                <a:gd name="T32" fmla="*/ 1766 w 1863"/>
                <a:gd name="T33" fmla="*/ 1247 h 1857"/>
                <a:gd name="T34" fmla="*/ 1855 w 1863"/>
                <a:gd name="T35" fmla="*/ 1402 h 1857"/>
                <a:gd name="T36" fmla="*/ 1855 w 1863"/>
                <a:gd name="T37" fmla="*/ 1402 h 1857"/>
                <a:gd name="T38" fmla="*/ 1339 w 1863"/>
                <a:gd name="T39" fmla="*/ 1857 h 1857"/>
                <a:gd name="T40" fmla="*/ 473 w 1863"/>
                <a:gd name="T41" fmla="*/ 148 h 1857"/>
                <a:gd name="T42" fmla="*/ 148 w 1863"/>
                <a:gd name="T43" fmla="*/ 518 h 1857"/>
                <a:gd name="T44" fmla="*/ 1339 w 1863"/>
                <a:gd name="T45" fmla="*/ 1709 h 1857"/>
                <a:gd name="T46" fmla="*/ 1708 w 1863"/>
                <a:gd name="T47" fmla="*/ 1384 h 1857"/>
                <a:gd name="T48" fmla="*/ 1708 w 1863"/>
                <a:gd name="T49" fmla="*/ 1383 h 1857"/>
                <a:gd name="T50" fmla="*/ 1272 w 1863"/>
                <a:gd name="T51" fmla="*/ 1197 h 1857"/>
                <a:gd name="T52" fmla="*/ 1039 w 1863"/>
                <a:gd name="T53" fmla="*/ 1352 h 1857"/>
                <a:gd name="T54" fmla="*/ 957 w 1863"/>
                <a:gd name="T55" fmla="*/ 1377 h 1857"/>
                <a:gd name="T56" fmla="*/ 957 w 1863"/>
                <a:gd name="T57" fmla="*/ 1377 h 1857"/>
                <a:gd name="T58" fmla="*/ 894 w 1863"/>
                <a:gd name="T59" fmla="*/ 1363 h 1857"/>
                <a:gd name="T60" fmla="*/ 893 w 1863"/>
                <a:gd name="T61" fmla="*/ 1363 h 1857"/>
                <a:gd name="T62" fmla="*/ 496 w 1863"/>
                <a:gd name="T63" fmla="*/ 967 h 1857"/>
                <a:gd name="T64" fmla="*/ 495 w 1863"/>
                <a:gd name="T65" fmla="*/ 966 h 1857"/>
                <a:gd name="T66" fmla="*/ 505 w 1863"/>
                <a:gd name="T67" fmla="*/ 821 h 1857"/>
                <a:gd name="T68" fmla="*/ 660 w 1863"/>
                <a:gd name="T69" fmla="*/ 585 h 1857"/>
                <a:gd name="T70" fmla="*/ 473 w 1863"/>
                <a:gd name="T71" fmla="*/ 148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3" h="1857">
                  <a:moveTo>
                    <a:pt x="1339" y="1857"/>
                  </a:moveTo>
                  <a:cubicBezTo>
                    <a:pt x="1339" y="1857"/>
                    <a:pt x="1339" y="1857"/>
                    <a:pt x="1339" y="1857"/>
                  </a:cubicBezTo>
                  <a:cubicBezTo>
                    <a:pt x="981" y="1857"/>
                    <a:pt x="645" y="1717"/>
                    <a:pt x="392" y="1464"/>
                  </a:cubicBezTo>
                  <a:cubicBezTo>
                    <a:pt x="139" y="1211"/>
                    <a:pt x="0" y="875"/>
                    <a:pt x="0" y="518"/>
                  </a:cubicBezTo>
                  <a:cubicBezTo>
                    <a:pt x="0" y="256"/>
                    <a:pt x="195" y="34"/>
                    <a:pt x="454" y="1"/>
                  </a:cubicBezTo>
                  <a:cubicBezTo>
                    <a:pt x="455" y="1"/>
                    <a:pt x="455" y="1"/>
                    <a:pt x="455" y="1"/>
                  </a:cubicBezTo>
                  <a:cubicBezTo>
                    <a:pt x="461" y="0"/>
                    <a:pt x="467" y="0"/>
                    <a:pt x="473" y="0"/>
                  </a:cubicBezTo>
                  <a:cubicBezTo>
                    <a:pt x="532" y="0"/>
                    <a:pt x="586" y="36"/>
                    <a:pt x="609" y="90"/>
                  </a:cubicBezTo>
                  <a:cubicBezTo>
                    <a:pt x="796" y="526"/>
                    <a:pt x="796" y="526"/>
                    <a:pt x="796" y="526"/>
                  </a:cubicBezTo>
                  <a:cubicBezTo>
                    <a:pt x="816" y="572"/>
                    <a:pt x="811" y="624"/>
                    <a:pt x="784" y="666"/>
                  </a:cubicBezTo>
                  <a:cubicBezTo>
                    <a:pt x="629" y="902"/>
                    <a:pt x="629" y="902"/>
                    <a:pt x="629" y="902"/>
                  </a:cubicBezTo>
                  <a:cubicBezTo>
                    <a:pt x="629" y="902"/>
                    <a:pt x="629" y="902"/>
                    <a:pt x="629" y="903"/>
                  </a:cubicBezTo>
                  <a:cubicBezTo>
                    <a:pt x="698" y="1044"/>
                    <a:pt x="815" y="1160"/>
                    <a:pt x="957" y="1229"/>
                  </a:cubicBezTo>
                  <a:cubicBezTo>
                    <a:pt x="1190" y="1074"/>
                    <a:pt x="1190" y="1074"/>
                    <a:pt x="1190" y="1074"/>
                  </a:cubicBezTo>
                  <a:cubicBezTo>
                    <a:pt x="1214" y="1057"/>
                    <a:pt x="1243" y="1049"/>
                    <a:pt x="1272" y="1049"/>
                  </a:cubicBezTo>
                  <a:cubicBezTo>
                    <a:pt x="1292" y="1049"/>
                    <a:pt x="1312" y="1053"/>
                    <a:pt x="1331" y="1061"/>
                  </a:cubicBezTo>
                  <a:cubicBezTo>
                    <a:pt x="1766" y="1247"/>
                    <a:pt x="1766" y="1247"/>
                    <a:pt x="1766" y="1247"/>
                  </a:cubicBezTo>
                  <a:cubicBezTo>
                    <a:pt x="1827" y="1273"/>
                    <a:pt x="1863" y="1336"/>
                    <a:pt x="1855" y="1402"/>
                  </a:cubicBezTo>
                  <a:cubicBezTo>
                    <a:pt x="1855" y="1402"/>
                    <a:pt x="1855" y="1402"/>
                    <a:pt x="1855" y="1402"/>
                  </a:cubicBezTo>
                  <a:cubicBezTo>
                    <a:pt x="1822" y="1661"/>
                    <a:pt x="1600" y="1857"/>
                    <a:pt x="1339" y="1857"/>
                  </a:cubicBezTo>
                  <a:close/>
                  <a:moveTo>
                    <a:pt x="473" y="148"/>
                  </a:moveTo>
                  <a:cubicBezTo>
                    <a:pt x="288" y="172"/>
                    <a:pt x="148" y="331"/>
                    <a:pt x="148" y="518"/>
                  </a:cubicBezTo>
                  <a:cubicBezTo>
                    <a:pt x="148" y="1174"/>
                    <a:pt x="682" y="1709"/>
                    <a:pt x="1339" y="1709"/>
                  </a:cubicBezTo>
                  <a:cubicBezTo>
                    <a:pt x="1526" y="1709"/>
                    <a:pt x="1684" y="1569"/>
                    <a:pt x="1708" y="1384"/>
                  </a:cubicBezTo>
                  <a:cubicBezTo>
                    <a:pt x="1708" y="1384"/>
                    <a:pt x="1708" y="1383"/>
                    <a:pt x="1708" y="1383"/>
                  </a:cubicBezTo>
                  <a:cubicBezTo>
                    <a:pt x="1272" y="1197"/>
                    <a:pt x="1272" y="1197"/>
                    <a:pt x="1272" y="1197"/>
                  </a:cubicBezTo>
                  <a:cubicBezTo>
                    <a:pt x="1039" y="1352"/>
                    <a:pt x="1039" y="1352"/>
                    <a:pt x="1039" y="1352"/>
                  </a:cubicBezTo>
                  <a:cubicBezTo>
                    <a:pt x="1015" y="1368"/>
                    <a:pt x="986" y="1377"/>
                    <a:pt x="957" y="1377"/>
                  </a:cubicBezTo>
                  <a:cubicBezTo>
                    <a:pt x="957" y="1377"/>
                    <a:pt x="957" y="1377"/>
                    <a:pt x="957" y="1377"/>
                  </a:cubicBezTo>
                  <a:cubicBezTo>
                    <a:pt x="935" y="1377"/>
                    <a:pt x="913" y="1372"/>
                    <a:pt x="894" y="1363"/>
                  </a:cubicBezTo>
                  <a:cubicBezTo>
                    <a:pt x="893" y="1363"/>
                    <a:pt x="893" y="1363"/>
                    <a:pt x="893" y="1363"/>
                  </a:cubicBezTo>
                  <a:cubicBezTo>
                    <a:pt x="721" y="1279"/>
                    <a:pt x="580" y="1139"/>
                    <a:pt x="496" y="967"/>
                  </a:cubicBezTo>
                  <a:cubicBezTo>
                    <a:pt x="495" y="967"/>
                    <a:pt x="495" y="967"/>
                    <a:pt x="495" y="966"/>
                  </a:cubicBezTo>
                  <a:cubicBezTo>
                    <a:pt x="473" y="920"/>
                    <a:pt x="477" y="864"/>
                    <a:pt x="505" y="821"/>
                  </a:cubicBezTo>
                  <a:cubicBezTo>
                    <a:pt x="660" y="585"/>
                    <a:pt x="660" y="585"/>
                    <a:pt x="660" y="585"/>
                  </a:cubicBezTo>
                  <a:cubicBezTo>
                    <a:pt x="473" y="148"/>
                    <a:pt x="473" y="148"/>
                    <a:pt x="473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1BE964-3728-1E27-C528-433290CCAAF8}"/>
              </a:ext>
            </a:extLst>
          </p:cNvPr>
          <p:cNvGrpSpPr/>
          <p:nvPr/>
        </p:nvGrpSpPr>
        <p:grpSpPr>
          <a:xfrm>
            <a:off x="425652" y="4869160"/>
            <a:ext cx="4804664" cy="392159"/>
            <a:chOff x="580136" y="4871299"/>
            <a:chExt cx="4804664" cy="39215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895F97-EEB3-2537-EBF2-75F69F5DF0E1}"/>
                </a:ext>
              </a:extLst>
            </p:cNvPr>
            <p:cNvSpPr/>
            <p:nvPr/>
          </p:nvSpPr>
          <p:spPr>
            <a:xfrm>
              <a:off x="1167668" y="4871299"/>
              <a:ext cx="4217132" cy="338554"/>
            </a:xfrm>
            <a:prstGeom prst="rect">
              <a:avLst/>
            </a:prstGeom>
          </p:spPr>
          <p:txBody>
            <a:bodyPr wrap="square" lIns="0" rIns="0" anchor="t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Open Sans Light" panose="020B0306030504020204" pitchFamily="34" charset="0"/>
                  <a:cs typeface="Open Sans Light" panose="020B0306030504020204" pitchFamily="34" charset="0"/>
                </a:rPr>
                <a:t>Nashville, North Carolina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6A7F400-AB13-69B5-3758-F3E6F1E7FB8C}"/>
                </a:ext>
              </a:extLst>
            </p:cNvPr>
            <p:cNvGrpSpPr/>
            <p:nvPr/>
          </p:nvGrpSpPr>
          <p:grpSpPr>
            <a:xfrm>
              <a:off x="580136" y="4880792"/>
              <a:ext cx="382666" cy="382666"/>
              <a:chOff x="580136" y="4797989"/>
              <a:chExt cx="382666" cy="38266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4536F30-88B4-8708-B744-C3DEB3F8B707}"/>
                  </a:ext>
                </a:extLst>
              </p:cNvPr>
              <p:cNvSpPr/>
              <p:nvPr/>
            </p:nvSpPr>
            <p:spPr>
              <a:xfrm>
                <a:off x="580136" y="4797989"/>
                <a:ext cx="382666" cy="3826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C8781DB-7119-451F-7B46-A03CC7F88528}"/>
                  </a:ext>
                </a:extLst>
              </p:cNvPr>
              <p:cNvGrpSpPr/>
              <p:nvPr/>
            </p:nvGrpSpPr>
            <p:grpSpPr>
              <a:xfrm>
                <a:off x="708081" y="4914979"/>
                <a:ext cx="126777" cy="148686"/>
                <a:chOff x="-1588" y="1560513"/>
                <a:chExt cx="3187700" cy="3738563"/>
              </a:xfrm>
              <a:solidFill>
                <a:schemeClr val="bg1"/>
              </a:solidFill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B6D8FA08-74A7-E88A-AFCE-0F07FD836D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588" y="1560513"/>
                  <a:ext cx="3187700" cy="3738563"/>
                </a:xfrm>
                <a:custGeom>
                  <a:avLst/>
                  <a:gdLst>
                    <a:gd name="T0" fmla="*/ 812 w 1625"/>
                    <a:gd name="T1" fmla="*/ 1904 h 1904"/>
                    <a:gd name="T2" fmla="*/ 709 w 1625"/>
                    <a:gd name="T3" fmla="*/ 1868 h 1904"/>
                    <a:gd name="T4" fmla="*/ 208 w 1625"/>
                    <a:gd name="T5" fmla="*/ 1399 h 1904"/>
                    <a:gd name="T6" fmla="*/ 0 w 1625"/>
                    <a:gd name="T7" fmla="*/ 815 h 1904"/>
                    <a:gd name="T8" fmla="*/ 0 w 1625"/>
                    <a:gd name="T9" fmla="*/ 812 h 1904"/>
                    <a:gd name="T10" fmla="*/ 0 w 1625"/>
                    <a:gd name="T11" fmla="*/ 810 h 1904"/>
                    <a:gd name="T12" fmla="*/ 238 w 1625"/>
                    <a:gd name="T13" fmla="*/ 237 h 1904"/>
                    <a:gd name="T14" fmla="*/ 811 w 1625"/>
                    <a:gd name="T15" fmla="*/ 0 h 1904"/>
                    <a:gd name="T16" fmla="*/ 814 w 1625"/>
                    <a:gd name="T17" fmla="*/ 0 h 1904"/>
                    <a:gd name="T18" fmla="*/ 1623 w 1625"/>
                    <a:gd name="T19" fmla="*/ 815 h 1904"/>
                    <a:gd name="T20" fmla="*/ 1623 w 1625"/>
                    <a:gd name="T21" fmla="*/ 823 h 1904"/>
                    <a:gd name="T22" fmla="*/ 1623 w 1625"/>
                    <a:gd name="T23" fmla="*/ 825 h 1904"/>
                    <a:gd name="T24" fmla="*/ 1269 w 1625"/>
                    <a:gd name="T25" fmla="*/ 1575 h 1904"/>
                    <a:gd name="T26" fmla="*/ 1268 w 1625"/>
                    <a:gd name="T27" fmla="*/ 1576 h 1904"/>
                    <a:gd name="T28" fmla="*/ 914 w 1625"/>
                    <a:gd name="T29" fmla="*/ 1868 h 1904"/>
                    <a:gd name="T30" fmla="*/ 812 w 1625"/>
                    <a:gd name="T31" fmla="*/ 1904 h 1904"/>
                    <a:gd name="T32" fmla="*/ 148 w 1625"/>
                    <a:gd name="T33" fmla="*/ 811 h 1904"/>
                    <a:gd name="T34" fmla="*/ 326 w 1625"/>
                    <a:gd name="T35" fmla="*/ 1309 h 1904"/>
                    <a:gd name="T36" fmla="*/ 327 w 1625"/>
                    <a:gd name="T37" fmla="*/ 1310 h 1904"/>
                    <a:gd name="T38" fmla="*/ 793 w 1625"/>
                    <a:gd name="T39" fmla="*/ 1747 h 1904"/>
                    <a:gd name="T40" fmla="*/ 801 w 1625"/>
                    <a:gd name="T41" fmla="*/ 1753 h 1904"/>
                    <a:gd name="T42" fmla="*/ 812 w 1625"/>
                    <a:gd name="T43" fmla="*/ 1756 h 1904"/>
                    <a:gd name="T44" fmla="*/ 821 w 1625"/>
                    <a:gd name="T45" fmla="*/ 1753 h 1904"/>
                    <a:gd name="T46" fmla="*/ 830 w 1625"/>
                    <a:gd name="T47" fmla="*/ 1746 h 1904"/>
                    <a:gd name="T48" fmla="*/ 1162 w 1625"/>
                    <a:gd name="T49" fmla="*/ 1473 h 1904"/>
                    <a:gd name="T50" fmla="*/ 1475 w 1625"/>
                    <a:gd name="T51" fmla="*/ 822 h 1904"/>
                    <a:gd name="T52" fmla="*/ 1475 w 1625"/>
                    <a:gd name="T53" fmla="*/ 815 h 1904"/>
                    <a:gd name="T54" fmla="*/ 814 w 1625"/>
                    <a:gd name="T55" fmla="*/ 148 h 1904"/>
                    <a:gd name="T56" fmla="*/ 811 w 1625"/>
                    <a:gd name="T57" fmla="*/ 148 h 1904"/>
                    <a:gd name="T58" fmla="*/ 148 w 1625"/>
                    <a:gd name="T59" fmla="*/ 810 h 1904"/>
                    <a:gd name="T60" fmla="*/ 148 w 1625"/>
                    <a:gd name="T61" fmla="*/ 811 h 1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25" h="1904">
                      <a:moveTo>
                        <a:pt x="812" y="1904"/>
                      </a:moveTo>
                      <a:cubicBezTo>
                        <a:pt x="774" y="1904"/>
                        <a:pt x="738" y="1892"/>
                        <a:pt x="709" y="1868"/>
                      </a:cubicBezTo>
                      <a:cubicBezTo>
                        <a:pt x="515" y="1741"/>
                        <a:pt x="347" y="1583"/>
                        <a:pt x="208" y="1399"/>
                      </a:cubicBezTo>
                      <a:cubicBezTo>
                        <a:pt x="79" y="1229"/>
                        <a:pt x="7" y="1027"/>
                        <a:pt x="0" y="815"/>
                      </a:cubicBezTo>
                      <a:cubicBezTo>
                        <a:pt x="0" y="814"/>
                        <a:pt x="0" y="813"/>
                        <a:pt x="0" y="812"/>
                      </a:cubicBezTo>
                      <a:cubicBezTo>
                        <a:pt x="0" y="810"/>
                        <a:pt x="0" y="810"/>
                        <a:pt x="0" y="810"/>
                      </a:cubicBezTo>
                      <a:cubicBezTo>
                        <a:pt x="0" y="593"/>
                        <a:pt x="85" y="390"/>
                        <a:pt x="238" y="237"/>
                      </a:cubicBezTo>
                      <a:cubicBezTo>
                        <a:pt x="392" y="84"/>
                        <a:pt x="595" y="0"/>
                        <a:pt x="811" y="0"/>
                      </a:cubicBezTo>
                      <a:cubicBezTo>
                        <a:pt x="814" y="0"/>
                        <a:pt x="814" y="0"/>
                        <a:pt x="814" y="0"/>
                      </a:cubicBezTo>
                      <a:cubicBezTo>
                        <a:pt x="1262" y="2"/>
                        <a:pt x="1625" y="367"/>
                        <a:pt x="1623" y="815"/>
                      </a:cubicBezTo>
                      <a:cubicBezTo>
                        <a:pt x="1623" y="823"/>
                        <a:pt x="1623" y="823"/>
                        <a:pt x="1623" y="823"/>
                      </a:cubicBezTo>
                      <a:cubicBezTo>
                        <a:pt x="1623" y="824"/>
                        <a:pt x="1623" y="824"/>
                        <a:pt x="1623" y="825"/>
                      </a:cubicBezTo>
                      <a:cubicBezTo>
                        <a:pt x="1617" y="1142"/>
                        <a:pt x="1427" y="1408"/>
                        <a:pt x="1269" y="1575"/>
                      </a:cubicBezTo>
                      <a:cubicBezTo>
                        <a:pt x="1269" y="1575"/>
                        <a:pt x="1269" y="1576"/>
                        <a:pt x="1268" y="1576"/>
                      </a:cubicBezTo>
                      <a:cubicBezTo>
                        <a:pt x="1162" y="1686"/>
                        <a:pt x="1043" y="1785"/>
                        <a:pt x="914" y="1868"/>
                      </a:cubicBezTo>
                      <a:cubicBezTo>
                        <a:pt x="885" y="1892"/>
                        <a:pt x="849" y="1904"/>
                        <a:pt x="812" y="1904"/>
                      </a:cubicBezTo>
                      <a:close/>
                      <a:moveTo>
                        <a:pt x="148" y="811"/>
                      </a:moveTo>
                      <a:cubicBezTo>
                        <a:pt x="154" y="992"/>
                        <a:pt x="216" y="1165"/>
                        <a:pt x="326" y="1309"/>
                      </a:cubicBezTo>
                      <a:cubicBezTo>
                        <a:pt x="326" y="1309"/>
                        <a:pt x="327" y="1309"/>
                        <a:pt x="327" y="1310"/>
                      </a:cubicBezTo>
                      <a:cubicBezTo>
                        <a:pt x="456" y="1482"/>
                        <a:pt x="613" y="1629"/>
                        <a:pt x="793" y="1747"/>
                      </a:cubicBezTo>
                      <a:cubicBezTo>
                        <a:pt x="796" y="1748"/>
                        <a:pt x="799" y="1750"/>
                        <a:pt x="801" y="1753"/>
                      </a:cubicBezTo>
                      <a:cubicBezTo>
                        <a:pt x="805" y="1756"/>
                        <a:pt x="809" y="1756"/>
                        <a:pt x="812" y="1756"/>
                      </a:cubicBezTo>
                      <a:cubicBezTo>
                        <a:pt x="814" y="1756"/>
                        <a:pt x="818" y="1756"/>
                        <a:pt x="821" y="1753"/>
                      </a:cubicBezTo>
                      <a:cubicBezTo>
                        <a:pt x="824" y="1750"/>
                        <a:pt x="827" y="1748"/>
                        <a:pt x="830" y="1746"/>
                      </a:cubicBezTo>
                      <a:cubicBezTo>
                        <a:pt x="951" y="1669"/>
                        <a:pt x="1062" y="1577"/>
                        <a:pt x="1162" y="1473"/>
                      </a:cubicBezTo>
                      <a:cubicBezTo>
                        <a:pt x="1302" y="1325"/>
                        <a:pt x="1470" y="1092"/>
                        <a:pt x="1475" y="822"/>
                      </a:cubicBezTo>
                      <a:cubicBezTo>
                        <a:pt x="1475" y="815"/>
                        <a:pt x="1475" y="815"/>
                        <a:pt x="1475" y="815"/>
                      </a:cubicBezTo>
                      <a:cubicBezTo>
                        <a:pt x="1477" y="448"/>
                        <a:pt x="1180" y="150"/>
                        <a:pt x="814" y="148"/>
                      </a:cubicBezTo>
                      <a:cubicBezTo>
                        <a:pt x="811" y="148"/>
                        <a:pt x="811" y="148"/>
                        <a:pt x="811" y="148"/>
                      </a:cubicBezTo>
                      <a:cubicBezTo>
                        <a:pt x="447" y="148"/>
                        <a:pt x="149" y="445"/>
                        <a:pt x="148" y="810"/>
                      </a:cubicBezTo>
                      <a:lnTo>
                        <a:pt x="148" y="8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2B71EDF1-6833-2064-9D11-F906169C7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1075" y="2568575"/>
                  <a:ext cx="1217613" cy="1220788"/>
                </a:xfrm>
                <a:custGeom>
                  <a:avLst/>
                  <a:gdLst>
                    <a:gd name="T0" fmla="*/ 311 w 621"/>
                    <a:gd name="T1" fmla="*/ 622 h 622"/>
                    <a:gd name="T2" fmla="*/ 0 w 621"/>
                    <a:gd name="T3" fmla="*/ 311 h 622"/>
                    <a:gd name="T4" fmla="*/ 311 w 621"/>
                    <a:gd name="T5" fmla="*/ 0 h 622"/>
                    <a:gd name="T6" fmla="*/ 621 w 621"/>
                    <a:gd name="T7" fmla="*/ 311 h 622"/>
                    <a:gd name="T8" fmla="*/ 311 w 621"/>
                    <a:gd name="T9" fmla="*/ 622 h 622"/>
                    <a:gd name="T10" fmla="*/ 311 w 621"/>
                    <a:gd name="T11" fmla="*/ 148 h 622"/>
                    <a:gd name="T12" fmla="*/ 148 w 621"/>
                    <a:gd name="T13" fmla="*/ 311 h 622"/>
                    <a:gd name="T14" fmla="*/ 311 w 621"/>
                    <a:gd name="T15" fmla="*/ 474 h 622"/>
                    <a:gd name="T16" fmla="*/ 473 w 621"/>
                    <a:gd name="T17" fmla="*/ 311 h 622"/>
                    <a:gd name="T18" fmla="*/ 311 w 621"/>
                    <a:gd name="T19" fmla="*/ 148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1" h="622">
                      <a:moveTo>
                        <a:pt x="311" y="622"/>
                      </a:moveTo>
                      <a:cubicBezTo>
                        <a:pt x="139" y="622"/>
                        <a:pt x="0" y="482"/>
                        <a:pt x="0" y="311"/>
                      </a:cubicBezTo>
                      <a:cubicBezTo>
                        <a:pt x="0" y="140"/>
                        <a:pt x="139" y="0"/>
                        <a:pt x="311" y="0"/>
                      </a:cubicBezTo>
                      <a:cubicBezTo>
                        <a:pt x="482" y="0"/>
                        <a:pt x="621" y="140"/>
                        <a:pt x="621" y="311"/>
                      </a:cubicBezTo>
                      <a:cubicBezTo>
                        <a:pt x="621" y="482"/>
                        <a:pt x="482" y="622"/>
                        <a:pt x="311" y="622"/>
                      </a:cubicBezTo>
                      <a:close/>
                      <a:moveTo>
                        <a:pt x="311" y="148"/>
                      </a:moveTo>
                      <a:cubicBezTo>
                        <a:pt x="221" y="148"/>
                        <a:pt x="148" y="221"/>
                        <a:pt x="148" y="311"/>
                      </a:cubicBezTo>
                      <a:cubicBezTo>
                        <a:pt x="148" y="401"/>
                        <a:pt x="221" y="474"/>
                        <a:pt x="311" y="474"/>
                      </a:cubicBezTo>
                      <a:cubicBezTo>
                        <a:pt x="400" y="474"/>
                        <a:pt x="473" y="401"/>
                        <a:pt x="473" y="311"/>
                      </a:cubicBezTo>
                      <a:cubicBezTo>
                        <a:pt x="473" y="221"/>
                        <a:pt x="400" y="148"/>
                        <a:pt x="311" y="1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EF8541E-C8E9-A8EB-5B81-4B4EDCF713B5}"/>
              </a:ext>
            </a:extLst>
          </p:cNvPr>
          <p:cNvSpPr/>
          <p:nvPr/>
        </p:nvSpPr>
        <p:spPr>
          <a:xfrm>
            <a:off x="9202697" y="386423"/>
            <a:ext cx="2657292" cy="6137026"/>
          </a:xfrm>
          <a:prstGeom prst="roundRect">
            <a:avLst>
              <a:gd name="adj" fmla="val 80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0DDBB1C-7297-5966-AF74-CC2E350098EB}"/>
              </a:ext>
            </a:extLst>
          </p:cNvPr>
          <p:cNvSpPr/>
          <p:nvPr/>
        </p:nvSpPr>
        <p:spPr>
          <a:xfrm>
            <a:off x="4230751" y="2357648"/>
            <a:ext cx="270496" cy="27049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1E6720-2F9A-18C9-4EDF-503149FBAFCA}"/>
              </a:ext>
            </a:extLst>
          </p:cNvPr>
          <p:cNvGrpSpPr/>
          <p:nvPr/>
        </p:nvGrpSpPr>
        <p:grpSpPr>
          <a:xfrm>
            <a:off x="4225355" y="1364739"/>
            <a:ext cx="4671973" cy="949107"/>
            <a:chOff x="4911889" y="1669619"/>
            <a:chExt cx="2685309" cy="94910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DBB8EB-4637-E9A9-5178-7E40AFF35E0D}"/>
                </a:ext>
              </a:extLst>
            </p:cNvPr>
            <p:cNvSpPr txBox="1"/>
            <p:nvPr/>
          </p:nvSpPr>
          <p:spPr>
            <a:xfrm>
              <a:off x="4914433" y="1943317"/>
              <a:ext cx="2682765" cy="67540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Doctorate of Management in Organizational Leadership, and Master of Science in Management of Technology.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5D2D3D-A022-693C-46CE-85DDF3C94DE4}"/>
                </a:ext>
              </a:extLst>
            </p:cNvPr>
            <p:cNvSpPr txBox="1"/>
            <p:nvPr/>
          </p:nvSpPr>
          <p:spPr>
            <a:xfrm>
              <a:off x="4911889" y="1669619"/>
              <a:ext cx="2432191" cy="29079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Education &amp; Credentials</a:t>
              </a:r>
              <a:endParaRPr kumimoji="0" lang="en-I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CE9FDF3-D3B8-BD59-693D-94E932A36EEA}"/>
              </a:ext>
            </a:extLst>
          </p:cNvPr>
          <p:cNvCxnSpPr>
            <a:cxnSpLocks/>
          </p:cNvCxnSpPr>
          <p:nvPr/>
        </p:nvCxnSpPr>
        <p:spPr>
          <a:xfrm>
            <a:off x="621792" y="5522621"/>
            <a:ext cx="4970116" cy="0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CA112DCC-2F05-18CC-4226-D29F2C57F149}"/>
              </a:ext>
            </a:extLst>
          </p:cNvPr>
          <p:cNvSpPr/>
          <p:nvPr/>
        </p:nvSpPr>
        <p:spPr>
          <a:xfrm>
            <a:off x="5391868" y="3590552"/>
            <a:ext cx="270496" cy="27049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6C828EA-C79A-95A6-82AF-50021638F939}"/>
              </a:ext>
            </a:extLst>
          </p:cNvPr>
          <p:cNvGrpSpPr/>
          <p:nvPr/>
        </p:nvGrpSpPr>
        <p:grpSpPr>
          <a:xfrm>
            <a:off x="6173764" y="2258721"/>
            <a:ext cx="3048197" cy="2347010"/>
            <a:chOff x="5174413" y="2078335"/>
            <a:chExt cx="2740606" cy="167997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E48784A-9AAB-60A8-50FE-A006F5260C77}"/>
                </a:ext>
              </a:extLst>
            </p:cNvPr>
            <p:cNvSpPr txBox="1"/>
            <p:nvPr/>
          </p:nvSpPr>
          <p:spPr>
            <a:xfrm>
              <a:off x="5193033" y="2284022"/>
              <a:ext cx="2721986" cy="147428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Proven leadership in aligning enterprise strategy with IT portfolio and EPMO operations across complex, fast-paced, and highly regulated environments. Extensive background in managing $10M–$25M delivery programs, rationalizing large-scale application ecosystems, supply chain integration, advancing cybersecurity maturity, and executing multi-business-unit transformations. </a:t>
              </a: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502BE0-BB0F-A452-E171-8B4AD0932CDB}"/>
                </a:ext>
              </a:extLst>
            </p:cNvPr>
            <p:cNvSpPr txBox="1"/>
            <p:nvPr/>
          </p:nvSpPr>
          <p:spPr>
            <a:xfrm>
              <a:off x="5174413" y="2078335"/>
              <a:ext cx="2432191" cy="29079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Experience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D4A284B-B690-8B21-E3BA-04E2CEC81EE6}"/>
              </a:ext>
            </a:extLst>
          </p:cNvPr>
          <p:cNvGrpSpPr/>
          <p:nvPr/>
        </p:nvGrpSpPr>
        <p:grpSpPr>
          <a:xfrm>
            <a:off x="6645960" y="5085184"/>
            <a:ext cx="2358576" cy="1628016"/>
            <a:chOff x="5084070" y="2679425"/>
            <a:chExt cx="2451502" cy="131438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C4A7C8-7C84-B38C-0CBE-6D5F6CE6CE19}"/>
                </a:ext>
              </a:extLst>
            </p:cNvPr>
            <p:cNvSpPr txBox="1"/>
            <p:nvPr/>
          </p:nvSpPr>
          <p:spPr>
            <a:xfrm>
              <a:off x="5103381" y="2927784"/>
              <a:ext cx="2432191" cy="106602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Contribute expertise to a high-performing organization seeking leadership in enterprise portfolio management and strategy execution.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D9DE23-5F9A-3A4C-2066-C7C7232062AE}"/>
                </a:ext>
              </a:extLst>
            </p:cNvPr>
            <p:cNvSpPr txBox="1"/>
            <p:nvPr/>
          </p:nvSpPr>
          <p:spPr>
            <a:xfrm>
              <a:off x="5084070" y="2679425"/>
              <a:ext cx="2432191" cy="29079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Goal</a:t>
              </a:r>
              <a:endParaRPr kumimoji="0" lang="en-I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FE8F88D0-82D9-B49B-D929-0027DADC7572}"/>
              </a:ext>
            </a:extLst>
          </p:cNvPr>
          <p:cNvSpPr/>
          <p:nvPr/>
        </p:nvSpPr>
        <p:spPr>
          <a:xfrm>
            <a:off x="6111948" y="5102720"/>
            <a:ext cx="270496" cy="27049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597098-9923-BD7C-A256-1DA3D4B3DC1E}"/>
              </a:ext>
            </a:extLst>
          </p:cNvPr>
          <p:cNvCxnSpPr>
            <a:cxnSpLocks/>
          </p:cNvCxnSpPr>
          <p:nvPr/>
        </p:nvCxnSpPr>
        <p:spPr>
          <a:xfrm>
            <a:off x="621792" y="4549162"/>
            <a:ext cx="4372239" cy="0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F7ECC75-5DD2-5DDF-2678-2D01B1235336}"/>
              </a:ext>
            </a:extLst>
          </p:cNvPr>
          <p:cNvCxnSpPr>
            <a:cxnSpLocks/>
          </p:cNvCxnSpPr>
          <p:nvPr/>
        </p:nvCxnSpPr>
        <p:spPr>
          <a:xfrm>
            <a:off x="9406780" y="865360"/>
            <a:ext cx="0" cy="555232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F8726E-EA24-9D2E-2108-DE675FACCD80}"/>
              </a:ext>
            </a:extLst>
          </p:cNvPr>
          <p:cNvGrpSpPr/>
          <p:nvPr/>
        </p:nvGrpSpPr>
        <p:grpSpPr>
          <a:xfrm>
            <a:off x="9572714" y="1628800"/>
            <a:ext cx="1781963" cy="707736"/>
            <a:chOff x="5030373" y="1845734"/>
            <a:chExt cx="2432192" cy="707736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29FB473-4F52-A91F-E06E-AD82D40768A6}"/>
                </a:ext>
              </a:extLst>
            </p:cNvPr>
            <p:cNvSpPr txBox="1"/>
            <p:nvPr/>
          </p:nvSpPr>
          <p:spPr>
            <a:xfrm>
              <a:off x="5030373" y="2122488"/>
              <a:ext cx="2432191" cy="43098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IT Portfolio Manager, </a:t>
              </a:r>
              <a:r>
                <a:rPr kumimoji="0" lang="en-IN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Xerox Corporation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158ACF5-8AD5-E40C-B562-C82F831A9AC5}"/>
                </a:ext>
              </a:extLst>
            </p:cNvPr>
            <p:cNvSpPr txBox="1"/>
            <p:nvPr/>
          </p:nvSpPr>
          <p:spPr>
            <a:xfrm>
              <a:off x="5030374" y="1845734"/>
              <a:ext cx="2432191" cy="2350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2021-2025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95923F2-9C39-E48B-FF90-B6930A771028}"/>
              </a:ext>
            </a:extLst>
          </p:cNvPr>
          <p:cNvGrpSpPr/>
          <p:nvPr/>
        </p:nvGrpSpPr>
        <p:grpSpPr>
          <a:xfrm>
            <a:off x="9562071" y="2348880"/>
            <a:ext cx="2232247" cy="665989"/>
            <a:chOff x="4818153" y="1824734"/>
            <a:chExt cx="3403906" cy="66598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6193224-2E0B-2559-CA1D-B1D6C305EF6D}"/>
                </a:ext>
              </a:extLst>
            </p:cNvPr>
            <p:cNvSpPr txBox="1"/>
            <p:nvPr/>
          </p:nvSpPr>
          <p:spPr>
            <a:xfrm>
              <a:off x="4818153" y="2122488"/>
              <a:ext cx="3403906" cy="36823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Program Delivery Manager, </a:t>
              </a:r>
              <a:r>
                <a:rPr kumimoji="0" lang="en-IN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Pfizer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4AD298-9BEA-EA97-0825-476CA2D89979}"/>
                </a:ext>
              </a:extLst>
            </p:cNvPr>
            <p:cNvSpPr txBox="1"/>
            <p:nvPr/>
          </p:nvSpPr>
          <p:spPr>
            <a:xfrm>
              <a:off x="4818155" y="1824734"/>
              <a:ext cx="2432191" cy="2350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2019-2021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828164-C4F1-C756-62FD-0F11EF1F1026}"/>
              </a:ext>
            </a:extLst>
          </p:cNvPr>
          <p:cNvGrpSpPr/>
          <p:nvPr/>
        </p:nvGrpSpPr>
        <p:grpSpPr>
          <a:xfrm>
            <a:off x="9584146" y="4005064"/>
            <a:ext cx="2353188" cy="707736"/>
            <a:chOff x="5030373" y="1845734"/>
            <a:chExt cx="2921279" cy="70773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FEC5FA4-B2B1-67B5-E38D-3E87A4583C5A}"/>
                </a:ext>
              </a:extLst>
            </p:cNvPr>
            <p:cNvSpPr txBox="1"/>
            <p:nvPr/>
          </p:nvSpPr>
          <p:spPr>
            <a:xfrm>
              <a:off x="5030373" y="2122488"/>
              <a:ext cx="2921279" cy="43098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Program Execution Manager, </a:t>
              </a:r>
              <a:r>
                <a:rPr kumimoji="0" lang="en-IN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Becton Dickinson (BD)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23E1823-B40D-2BB1-67FC-64AD9C20EF49}"/>
                </a:ext>
              </a:extLst>
            </p:cNvPr>
            <p:cNvSpPr txBox="1"/>
            <p:nvPr/>
          </p:nvSpPr>
          <p:spPr>
            <a:xfrm>
              <a:off x="5030373" y="1845734"/>
              <a:ext cx="2432191" cy="2350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2016-2017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F7BC457-C7D8-64EC-3F6C-96795235ADF2}"/>
              </a:ext>
            </a:extLst>
          </p:cNvPr>
          <p:cNvGrpSpPr/>
          <p:nvPr/>
        </p:nvGrpSpPr>
        <p:grpSpPr>
          <a:xfrm>
            <a:off x="9586808" y="5673592"/>
            <a:ext cx="1973999" cy="707736"/>
            <a:chOff x="5030373" y="1845734"/>
            <a:chExt cx="2694300" cy="707736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BC0BE3B-028F-A8F8-DDDD-58B1C337B91B}"/>
                </a:ext>
              </a:extLst>
            </p:cNvPr>
            <p:cNvSpPr txBox="1"/>
            <p:nvPr/>
          </p:nvSpPr>
          <p:spPr>
            <a:xfrm>
              <a:off x="5030373" y="2122488"/>
              <a:ext cx="2694300" cy="43098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Sr. Project Manager, </a:t>
              </a:r>
              <a:r>
                <a:rPr kumimoji="0" lang="en-IN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JPMorgan Chase</a:t>
              </a:r>
              <a:endParaRPr kumimoji="0" lang="en-IN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2D38BA5-AA59-CB2D-E8A9-2BDD672FA655}"/>
                </a:ext>
              </a:extLst>
            </p:cNvPr>
            <p:cNvSpPr txBox="1"/>
            <p:nvPr/>
          </p:nvSpPr>
          <p:spPr>
            <a:xfrm>
              <a:off x="5030373" y="1845734"/>
              <a:ext cx="2432191" cy="2350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2010-2013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BE4EB3C-3DDE-DFCB-4924-0EF3F5A1852D}"/>
              </a:ext>
            </a:extLst>
          </p:cNvPr>
          <p:cNvSpPr/>
          <p:nvPr/>
        </p:nvSpPr>
        <p:spPr>
          <a:xfrm>
            <a:off x="621792" y="590468"/>
            <a:ext cx="2237399" cy="2237399"/>
          </a:xfrm>
          <a:prstGeom prst="ellipse">
            <a:avLst/>
          </a:prstGeom>
          <a:noFill/>
          <a:ln w="762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79764D2-F6D6-CEF4-73FE-274A509EE108}"/>
              </a:ext>
            </a:extLst>
          </p:cNvPr>
          <p:cNvSpPr/>
          <p:nvPr/>
        </p:nvSpPr>
        <p:spPr>
          <a:xfrm>
            <a:off x="-254643" y="292411"/>
            <a:ext cx="509286" cy="5092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E4F68-2252-3562-851C-8B982F9210D9}"/>
              </a:ext>
            </a:extLst>
          </p:cNvPr>
          <p:cNvSpPr txBox="1"/>
          <p:nvPr/>
        </p:nvSpPr>
        <p:spPr>
          <a:xfrm>
            <a:off x="3048640" y="111611"/>
            <a:ext cx="5227092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PROFESSIONAL 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BB28B-FDE4-70A1-35D2-C47F321AE2A1}"/>
              </a:ext>
            </a:extLst>
          </p:cNvPr>
          <p:cNvSpPr/>
          <p:nvPr/>
        </p:nvSpPr>
        <p:spPr>
          <a:xfrm>
            <a:off x="3661464" y="5826750"/>
            <a:ext cx="2576963" cy="338554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Open Sans Light" panose="020B0306030504020204" pitchFamily="34" charset="0"/>
                <a:cs typeface="Open Sans Light" panose="020B0306030504020204" pitchFamily="34" charset="0"/>
              </a:rPr>
              <a:t>kenrick.fraser@outlook.com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9DD96-3B46-3B9F-FD89-8326F1579A16}"/>
              </a:ext>
            </a:extLst>
          </p:cNvPr>
          <p:cNvSpPr txBox="1"/>
          <p:nvPr/>
        </p:nvSpPr>
        <p:spPr>
          <a:xfrm>
            <a:off x="9365452" y="476672"/>
            <a:ext cx="2191547" cy="29506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Experience Highlights</a:t>
            </a:r>
          </a:p>
        </p:txBody>
      </p:sp>
      <p:pic>
        <p:nvPicPr>
          <p:cNvPr id="10" name="Picture Placeholder 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F76ADF8-6945-8BFA-6D93-1835DE92E7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" y="608013"/>
            <a:ext cx="2236788" cy="2236787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79CC8-18ED-4DF9-FDE6-68DCEC2DBB86}"/>
              </a:ext>
            </a:extLst>
          </p:cNvPr>
          <p:cNvGrpSpPr/>
          <p:nvPr/>
        </p:nvGrpSpPr>
        <p:grpSpPr>
          <a:xfrm>
            <a:off x="9573144" y="836712"/>
            <a:ext cx="2232248" cy="833835"/>
            <a:chOff x="5030373" y="1893910"/>
            <a:chExt cx="3683370" cy="6595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BDE504-C246-5C64-6FEE-1AF3118D6ECC}"/>
                </a:ext>
              </a:extLst>
            </p:cNvPr>
            <p:cNvSpPr txBox="1"/>
            <p:nvPr/>
          </p:nvSpPr>
          <p:spPr>
            <a:xfrm>
              <a:off x="5030373" y="2122488"/>
              <a:ext cx="3683370" cy="43098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Principal Consultant, </a:t>
              </a:r>
              <a:r>
                <a:rPr kumimoji="0" lang="en-IN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Management Solutions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D0538D-C14D-19E3-FA70-D7B9F2F970F6}"/>
                </a:ext>
              </a:extLst>
            </p:cNvPr>
            <p:cNvSpPr txBox="1"/>
            <p:nvPr/>
          </p:nvSpPr>
          <p:spPr>
            <a:xfrm>
              <a:off x="5030373" y="1893910"/>
              <a:ext cx="2432191" cy="2350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2002-Present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1636A33-0D09-DA4C-337D-547F362ECEC1}"/>
              </a:ext>
            </a:extLst>
          </p:cNvPr>
          <p:cNvSpPr/>
          <p:nvPr/>
        </p:nvSpPr>
        <p:spPr>
          <a:xfrm>
            <a:off x="561187" y="4102610"/>
            <a:ext cx="3746299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3FEC6-E327-49C1-4736-B4E887308886}"/>
              </a:ext>
            </a:extLst>
          </p:cNvPr>
          <p:cNvSpPr txBox="1"/>
          <p:nvPr/>
        </p:nvSpPr>
        <p:spPr>
          <a:xfrm>
            <a:off x="10552386" y="80614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84FDDF-C5CA-86D5-9EF2-57483B2346E2}"/>
              </a:ext>
            </a:extLst>
          </p:cNvPr>
          <p:cNvGrpSpPr/>
          <p:nvPr/>
        </p:nvGrpSpPr>
        <p:grpSpPr>
          <a:xfrm>
            <a:off x="9576739" y="4809496"/>
            <a:ext cx="1973999" cy="707736"/>
            <a:chOff x="5030373" y="1845734"/>
            <a:chExt cx="2694300" cy="7077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0F6356-EF3B-45A2-20F5-F1B2B4F11156}"/>
                </a:ext>
              </a:extLst>
            </p:cNvPr>
            <p:cNvSpPr txBox="1"/>
            <p:nvPr/>
          </p:nvSpPr>
          <p:spPr>
            <a:xfrm>
              <a:off x="5030373" y="2122488"/>
              <a:ext cx="2694300" cy="43098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IT Portfolio Manager, </a:t>
              </a:r>
              <a:r>
                <a:rPr kumimoji="0" lang="en-IN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TJX Companies</a:t>
              </a:r>
              <a:endParaRPr kumimoji="0" lang="en-IN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983B58-72E5-8DC7-AE04-008FEFB310FC}"/>
                </a:ext>
              </a:extLst>
            </p:cNvPr>
            <p:cNvSpPr txBox="1"/>
            <p:nvPr/>
          </p:nvSpPr>
          <p:spPr>
            <a:xfrm>
              <a:off x="5030373" y="1845734"/>
              <a:ext cx="2432191" cy="2350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2013-2016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A01C2D-C934-F4EA-339B-588EB5BD6912}"/>
              </a:ext>
            </a:extLst>
          </p:cNvPr>
          <p:cNvGrpSpPr/>
          <p:nvPr/>
        </p:nvGrpSpPr>
        <p:grpSpPr>
          <a:xfrm>
            <a:off x="9550796" y="3204320"/>
            <a:ext cx="2080930" cy="728736"/>
            <a:chOff x="4818155" y="1824734"/>
            <a:chExt cx="3173166" cy="7287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510F02-083B-4622-2B62-17F6300D779F}"/>
                </a:ext>
              </a:extLst>
            </p:cNvPr>
            <p:cNvSpPr txBox="1"/>
            <p:nvPr/>
          </p:nvSpPr>
          <p:spPr>
            <a:xfrm>
              <a:off x="4818155" y="2122488"/>
              <a:ext cx="3173166" cy="43098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Program Manager, (M&amp;A) </a:t>
              </a:r>
              <a:r>
                <a:rPr kumimoji="0" lang="en-IN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IQVIA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DE6BE8-8C60-6A42-E12E-09DE0EA0CE10}"/>
                </a:ext>
              </a:extLst>
            </p:cNvPr>
            <p:cNvSpPr txBox="1"/>
            <p:nvPr/>
          </p:nvSpPr>
          <p:spPr>
            <a:xfrm>
              <a:off x="4818155" y="1824734"/>
              <a:ext cx="2432191" cy="2350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egoe UI"/>
                  <a:ea typeface="Open Sans" panose="020B0606030504020204" pitchFamily="34" charset="0"/>
                  <a:cs typeface="Open Sans" panose="020B0606030504020204" pitchFamily="34" charset="0"/>
                </a:rPr>
                <a:t>2018-2019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77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6FC2F1-897F-41AB-B7AA-240805963D1F}"/>
              </a:ext>
            </a:extLst>
          </p:cNvPr>
          <p:cNvGrpSpPr/>
          <p:nvPr/>
        </p:nvGrpSpPr>
        <p:grpSpPr>
          <a:xfrm>
            <a:off x="-1999777" y="1073621"/>
            <a:ext cx="9974844" cy="4944208"/>
            <a:chOff x="61216" y="2024069"/>
            <a:chExt cx="7497509" cy="37162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16EA61-E657-4C1D-89D2-BEFE010C937F}"/>
                </a:ext>
              </a:extLst>
            </p:cNvPr>
            <p:cNvGrpSpPr/>
            <p:nvPr/>
          </p:nvGrpSpPr>
          <p:grpSpPr>
            <a:xfrm>
              <a:off x="61216" y="2024069"/>
              <a:ext cx="7497509" cy="3716270"/>
              <a:chOff x="61216" y="2024069"/>
              <a:chExt cx="7497509" cy="371627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BF43790-767D-4689-B1FE-FB86E2EC9FBA}"/>
                  </a:ext>
                </a:extLst>
              </p:cNvPr>
              <p:cNvGrpSpPr/>
              <p:nvPr/>
            </p:nvGrpSpPr>
            <p:grpSpPr>
              <a:xfrm>
                <a:off x="61216" y="2024069"/>
                <a:ext cx="6507102" cy="3716270"/>
                <a:chOff x="61216" y="2024069"/>
                <a:chExt cx="6507102" cy="371627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47F5431-E2F9-42B7-BFDC-5FBF1738C383}"/>
                    </a:ext>
                  </a:extLst>
                </p:cNvPr>
                <p:cNvCxnSpPr>
                  <a:cxnSpLocks/>
                  <a:endCxn id="28" idx="0"/>
                </p:cNvCxnSpPr>
                <p:nvPr/>
              </p:nvCxnSpPr>
              <p:spPr>
                <a:xfrm flipH="1">
                  <a:off x="6167507" y="2024069"/>
                  <a:ext cx="400811" cy="371627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85013BD-2BC1-4659-BC60-D5ED7897A580}"/>
                    </a:ext>
                  </a:extLst>
                </p:cNvPr>
                <p:cNvCxnSpPr>
                  <a:cxnSpLocks/>
                  <a:endCxn id="25" idx="1"/>
                </p:cNvCxnSpPr>
                <p:nvPr/>
              </p:nvCxnSpPr>
              <p:spPr>
                <a:xfrm>
                  <a:off x="61216" y="4336191"/>
                  <a:ext cx="1650922" cy="224163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34B0DC6-DA36-457D-8A8D-19BB779C66B0}"/>
                  </a:ext>
                </a:extLst>
              </p:cNvPr>
              <p:cNvGrpSpPr/>
              <p:nvPr/>
            </p:nvGrpSpPr>
            <p:grpSpPr>
              <a:xfrm rot="3591312">
                <a:off x="4750789" y="2347511"/>
                <a:ext cx="2884279" cy="2731592"/>
                <a:chOff x="4684314" y="2404540"/>
                <a:chExt cx="2884279" cy="273159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6787CCF2-3A84-4D1F-B1D1-C587B35BAE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8688" flipH="1">
                  <a:off x="4834242" y="2970518"/>
                  <a:ext cx="2731592" cy="1599635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F81965DC-A9D2-4699-9445-118FC78E2D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8688">
                  <a:off x="5291612" y="2372540"/>
                  <a:ext cx="1669684" cy="288427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835169E-CFEA-475B-BEE9-4D7406929010}"/>
                  </a:ext>
                </a:extLst>
              </p:cNvPr>
              <p:cNvGrpSpPr/>
              <p:nvPr/>
            </p:nvGrpSpPr>
            <p:grpSpPr>
              <a:xfrm rot="1783715">
                <a:off x="4820463" y="2317152"/>
                <a:ext cx="2702833" cy="2969823"/>
                <a:chOff x="4830267" y="2346234"/>
                <a:chExt cx="2702833" cy="2969823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598F9EE8-0A9A-4F77-AF27-B829373EB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16285" flipH="1">
                  <a:off x="5329839" y="2346234"/>
                  <a:ext cx="1708136" cy="2969823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4F8CB2D-97D2-414B-8C87-4A8F0624EF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16285">
                  <a:off x="4830267" y="3033699"/>
                  <a:ext cx="2702833" cy="1536381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7BBA088-1AB9-4432-8605-2BC83BC850A9}"/>
                </a:ext>
              </a:extLst>
            </p:cNvPr>
            <p:cNvSpPr/>
            <p:nvPr/>
          </p:nvSpPr>
          <p:spPr>
            <a:xfrm>
              <a:off x="5412699" y="3033664"/>
              <a:ext cx="1554172" cy="155417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49DD21-1F8D-4C4F-A7FF-8593A787D0FC}"/>
              </a:ext>
            </a:extLst>
          </p:cNvPr>
          <p:cNvGrpSpPr/>
          <p:nvPr/>
        </p:nvGrpSpPr>
        <p:grpSpPr>
          <a:xfrm>
            <a:off x="3648639" y="810628"/>
            <a:ext cx="4804822" cy="5062900"/>
            <a:chOff x="3684742" y="1174412"/>
            <a:chExt cx="4804822" cy="5062900"/>
          </a:xfrm>
          <a:gradFill flip="none" rotWithShape="1">
            <a:gsLst>
              <a:gs pos="18000">
                <a:schemeClr val="accent5">
                  <a:lumMod val="100000"/>
                </a:schemeClr>
              </a:gs>
              <a:gs pos="90000">
                <a:schemeClr val="accent2"/>
              </a:gs>
            </a:gsLst>
            <a:lin ang="2700000" scaled="1"/>
            <a:tileRect/>
          </a:gradFill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E651D846-363E-4CDC-861D-002367900985}"/>
                </a:ext>
              </a:extLst>
            </p:cNvPr>
            <p:cNvSpPr>
              <a:spLocks/>
            </p:cNvSpPr>
            <p:nvPr/>
          </p:nvSpPr>
          <p:spPr bwMode="auto">
            <a:xfrm rot="8198681">
              <a:off x="4078188" y="1541338"/>
              <a:ext cx="4362450" cy="4296952"/>
            </a:xfrm>
            <a:custGeom>
              <a:avLst/>
              <a:gdLst>
                <a:gd name="T0" fmla="*/ 373 w 2195"/>
                <a:gd name="T1" fmla="*/ 444 h 2161"/>
                <a:gd name="T2" fmla="*/ 249 w 2195"/>
                <a:gd name="T3" fmla="*/ 669 h 2161"/>
                <a:gd name="T4" fmla="*/ 201 w 2195"/>
                <a:gd name="T5" fmla="*/ 832 h 2161"/>
                <a:gd name="T6" fmla="*/ 171 w 2195"/>
                <a:gd name="T7" fmla="*/ 1028 h 2161"/>
                <a:gd name="T8" fmla="*/ 205 w 2195"/>
                <a:gd name="T9" fmla="*/ 1269 h 2161"/>
                <a:gd name="T10" fmla="*/ 927 w 2195"/>
                <a:gd name="T11" fmla="*/ 1911 h 2161"/>
                <a:gd name="T12" fmla="*/ 1519 w 2195"/>
                <a:gd name="T13" fmla="*/ 1907 h 2161"/>
                <a:gd name="T14" fmla="*/ 1968 w 2195"/>
                <a:gd name="T15" fmla="*/ 1611 h 2161"/>
                <a:gd name="T16" fmla="*/ 2022 w 2195"/>
                <a:gd name="T17" fmla="*/ 663 h 2161"/>
                <a:gd name="T18" fmla="*/ 1302 w 2195"/>
                <a:gd name="T19" fmla="*/ 73 h 2161"/>
                <a:gd name="T20" fmla="*/ 335 w 2195"/>
                <a:gd name="T21" fmla="*/ 330 h 2161"/>
                <a:gd name="T22" fmla="*/ 91 w 2195"/>
                <a:gd name="T23" fmla="*/ 1291 h 2161"/>
                <a:gd name="T24" fmla="*/ 677 w 2195"/>
                <a:gd name="T25" fmla="*/ 2000 h 2161"/>
                <a:gd name="T26" fmla="*/ 1462 w 2195"/>
                <a:gd name="T27" fmla="*/ 2120 h 2161"/>
                <a:gd name="T28" fmla="*/ 2100 w 2195"/>
                <a:gd name="T29" fmla="*/ 1737 h 2161"/>
                <a:gd name="T30" fmla="*/ 2192 w 2195"/>
                <a:gd name="T31" fmla="*/ 1561 h 2161"/>
                <a:gd name="T32" fmla="*/ 2147 w 2195"/>
                <a:gd name="T33" fmla="*/ 1550 h 2161"/>
                <a:gd name="T34" fmla="*/ 2102 w 2195"/>
                <a:gd name="T35" fmla="*/ 1561 h 2161"/>
                <a:gd name="T36" fmla="*/ 1585 w 2195"/>
                <a:gd name="T37" fmla="*/ 2059 h 2161"/>
                <a:gd name="T38" fmla="*/ 1417 w 2195"/>
                <a:gd name="T39" fmla="*/ 2101 h 2161"/>
                <a:gd name="T40" fmla="*/ 1247 w 2195"/>
                <a:gd name="T41" fmla="*/ 2113 h 2161"/>
                <a:gd name="T42" fmla="*/ 1238 w 2195"/>
                <a:gd name="T43" fmla="*/ 2113 h 2161"/>
                <a:gd name="T44" fmla="*/ 1231 w 2195"/>
                <a:gd name="T45" fmla="*/ 2113 h 2161"/>
                <a:gd name="T46" fmla="*/ 1210 w 2195"/>
                <a:gd name="T47" fmla="*/ 2112 h 2161"/>
                <a:gd name="T48" fmla="*/ 1162 w 2195"/>
                <a:gd name="T49" fmla="*/ 2109 h 2161"/>
                <a:gd name="T50" fmla="*/ 1075 w 2195"/>
                <a:gd name="T51" fmla="*/ 2097 h 2161"/>
                <a:gd name="T52" fmla="*/ 903 w 2195"/>
                <a:gd name="T53" fmla="*/ 2052 h 2161"/>
                <a:gd name="T54" fmla="*/ 268 w 2195"/>
                <a:gd name="T55" fmla="*/ 1511 h 2161"/>
                <a:gd name="T56" fmla="*/ 145 w 2195"/>
                <a:gd name="T57" fmla="*/ 1029 h 2161"/>
                <a:gd name="T58" fmla="*/ 264 w 2195"/>
                <a:gd name="T59" fmla="*/ 552 h 2161"/>
                <a:gd name="T60" fmla="*/ 594 w 2195"/>
                <a:gd name="T61" fmla="*/ 198 h 2161"/>
                <a:gd name="T62" fmla="*/ 1045 w 2195"/>
                <a:gd name="T63" fmla="*/ 69 h 2161"/>
                <a:gd name="T64" fmla="*/ 1832 w 2195"/>
                <a:gd name="T65" fmla="*/ 489 h 2161"/>
                <a:gd name="T66" fmla="*/ 1992 w 2195"/>
                <a:gd name="T67" fmla="*/ 1355 h 2161"/>
                <a:gd name="T68" fmla="*/ 1702 w 2195"/>
                <a:gd name="T69" fmla="*/ 1783 h 2161"/>
                <a:gd name="T70" fmla="*/ 1199 w 2195"/>
                <a:gd name="T71" fmla="*/ 1924 h 2161"/>
                <a:gd name="T72" fmla="*/ 377 w 2195"/>
                <a:gd name="T73" fmla="*/ 1446 h 2161"/>
                <a:gd name="T74" fmla="*/ 262 w 2195"/>
                <a:gd name="T75" fmla="*/ 998 h 2161"/>
                <a:gd name="T76" fmla="*/ 293 w 2195"/>
                <a:gd name="T77" fmla="*/ 821 h 2161"/>
                <a:gd name="T78" fmla="*/ 341 w 2195"/>
                <a:gd name="T79" fmla="*/ 665 h 2161"/>
                <a:gd name="T80" fmla="*/ 460 w 2195"/>
                <a:gd name="T81" fmla="*/ 449 h 2161"/>
                <a:gd name="T82" fmla="*/ 428 w 2195"/>
                <a:gd name="T83" fmla="*/ 436 h 2161"/>
                <a:gd name="T84" fmla="*/ 373 w 2195"/>
                <a:gd name="T85" fmla="*/ 444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95" h="2161">
                  <a:moveTo>
                    <a:pt x="373" y="444"/>
                  </a:moveTo>
                  <a:cubicBezTo>
                    <a:pt x="326" y="515"/>
                    <a:pt x="281" y="590"/>
                    <a:pt x="249" y="669"/>
                  </a:cubicBezTo>
                  <a:cubicBezTo>
                    <a:pt x="227" y="722"/>
                    <a:pt x="212" y="776"/>
                    <a:pt x="201" y="832"/>
                  </a:cubicBezTo>
                  <a:cubicBezTo>
                    <a:pt x="188" y="897"/>
                    <a:pt x="173" y="961"/>
                    <a:pt x="171" y="1028"/>
                  </a:cubicBezTo>
                  <a:cubicBezTo>
                    <a:pt x="168" y="1110"/>
                    <a:pt x="180" y="1191"/>
                    <a:pt x="205" y="1269"/>
                  </a:cubicBezTo>
                  <a:cubicBezTo>
                    <a:pt x="309" y="1590"/>
                    <a:pt x="606" y="1830"/>
                    <a:pt x="927" y="1911"/>
                  </a:cubicBezTo>
                  <a:cubicBezTo>
                    <a:pt x="1119" y="1959"/>
                    <a:pt x="1328" y="1959"/>
                    <a:pt x="1519" y="1907"/>
                  </a:cubicBezTo>
                  <a:cubicBezTo>
                    <a:pt x="1697" y="1860"/>
                    <a:pt x="1864" y="1766"/>
                    <a:pt x="1968" y="1611"/>
                  </a:cubicBezTo>
                  <a:cubicBezTo>
                    <a:pt x="2155" y="1335"/>
                    <a:pt x="2157" y="960"/>
                    <a:pt x="2022" y="663"/>
                  </a:cubicBezTo>
                  <a:cubicBezTo>
                    <a:pt x="1887" y="367"/>
                    <a:pt x="1621" y="142"/>
                    <a:pt x="1302" y="73"/>
                  </a:cubicBezTo>
                  <a:cubicBezTo>
                    <a:pt x="963" y="0"/>
                    <a:pt x="582" y="77"/>
                    <a:pt x="335" y="330"/>
                  </a:cubicBezTo>
                  <a:cubicBezTo>
                    <a:pt x="90" y="581"/>
                    <a:pt x="0" y="954"/>
                    <a:pt x="91" y="1291"/>
                  </a:cubicBezTo>
                  <a:cubicBezTo>
                    <a:pt x="175" y="1599"/>
                    <a:pt x="392" y="1858"/>
                    <a:pt x="677" y="2000"/>
                  </a:cubicBezTo>
                  <a:cubicBezTo>
                    <a:pt x="916" y="2120"/>
                    <a:pt x="1198" y="2161"/>
                    <a:pt x="1462" y="2120"/>
                  </a:cubicBezTo>
                  <a:cubicBezTo>
                    <a:pt x="1716" y="2080"/>
                    <a:pt x="1954" y="1954"/>
                    <a:pt x="2100" y="1737"/>
                  </a:cubicBezTo>
                  <a:cubicBezTo>
                    <a:pt x="2137" y="1682"/>
                    <a:pt x="2167" y="1623"/>
                    <a:pt x="2192" y="1561"/>
                  </a:cubicBezTo>
                  <a:cubicBezTo>
                    <a:pt x="2195" y="1552"/>
                    <a:pt x="2151" y="1550"/>
                    <a:pt x="2147" y="1550"/>
                  </a:cubicBezTo>
                  <a:cubicBezTo>
                    <a:pt x="2137" y="1550"/>
                    <a:pt x="2107" y="1549"/>
                    <a:pt x="2102" y="1561"/>
                  </a:cubicBezTo>
                  <a:cubicBezTo>
                    <a:pt x="2009" y="1795"/>
                    <a:pt x="1823" y="1975"/>
                    <a:pt x="1585" y="2059"/>
                  </a:cubicBezTo>
                  <a:cubicBezTo>
                    <a:pt x="1531" y="2078"/>
                    <a:pt x="1474" y="2093"/>
                    <a:pt x="1417" y="2101"/>
                  </a:cubicBezTo>
                  <a:cubicBezTo>
                    <a:pt x="1356" y="2111"/>
                    <a:pt x="1306" y="2114"/>
                    <a:pt x="1247" y="2113"/>
                  </a:cubicBezTo>
                  <a:cubicBezTo>
                    <a:pt x="1244" y="2113"/>
                    <a:pt x="1241" y="2113"/>
                    <a:pt x="1238" y="2113"/>
                  </a:cubicBezTo>
                  <a:cubicBezTo>
                    <a:pt x="1238" y="2113"/>
                    <a:pt x="1222" y="2113"/>
                    <a:pt x="1231" y="2113"/>
                  </a:cubicBezTo>
                  <a:cubicBezTo>
                    <a:pt x="1224" y="2113"/>
                    <a:pt x="1217" y="2113"/>
                    <a:pt x="1210" y="2112"/>
                  </a:cubicBezTo>
                  <a:cubicBezTo>
                    <a:pt x="1194" y="2111"/>
                    <a:pt x="1178" y="2110"/>
                    <a:pt x="1162" y="2109"/>
                  </a:cubicBezTo>
                  <a:cubicBezTo>
                    <a:pt x="1139" y="2106"/>
                    <a:pt x="1103" y="2101"/>
                    <a:pt x="1075" y="2097"/>
                  </a:cubicBezTo>
                  <a:cubicBezTo>
                    <a:pt x="1017" y="2086"/>
                    <a:pt x="959" y="2071"/>
                    <a:pt x="903" y="2052"/>
                  </a:cubicBezTo>
                  <a:cubicBezTo>
                    <a:pt x="631" y="1959"/>
                    <a:pt x="401" y="1767"/>
                    <a:pt x="268" y="1511"/>
                  </a:cubicBezTo>
                  <a:cubicBezTo>
                    <a:pt x="190" y="1363"/>
                    <a:pt x="146" y="1197"/>
                    <a:pt x="145" y="1029"/>
                  </a:cubicBezTo>
                  <a:cubicBezTo>
                    <a:pt x="144" y="864"/>
                    <a:pt x="186" y="698"/>
                    <a:pt x="264" y="552"/>
                  </a:cubicBezTo>
                  <a:cubicBezTo>
                    <a:pt x="340" y="408"/>
                    <a:pt x="454" y="283"/>
                    <a:pt x="594" y="198"/>
                  </a:cubicBezTo>
                  <a:cubicBezTo>
                    <a:pt x="729" y="116"/>
                    <a:pt x="887" y="70"/>
                    <a:pt x="1045" y="69"/>
                  </a:cubicBezTo>
                  <a:cubicBezTo>
                    <a:pt x="1359" y="66"/>
                    <a:pt x="1652" y="235"/>
                    <a:pt x="1832" y="489"/>
                  </a:cubicBezTo>
                  <a:cubicBezTo>
                    <a:pt x="2008" y="738"/>
                    <a:pt x="2072" y="1060"/>
                    <a:pt x="1992" y="1355"/>
                  </a:cubicBezTo>
                  <a:cubicBezTo>
                    <a:pt x="1946" y="1528"/>
                    <a:pt x="1853" y="1683"/>
                    <a:pt x="1702" y="1783"/>
                  </a:cubicBezTo>
                  <a:cubicBezTo>
                    <a:pt x="1556" y="1881"/>
                    <a:pt x="1374" y="1927"/>
                    <a:pt x="1199" y="1924"/>
                  </a:cubicBezTo>
                  <a:cubicBezTo>
                    <a:pt x="869" y="1919"/>
                    <a:pt x="549" y="1726"/>
                    <a:pt x="377" y="1446"/>
                  </a:cubicBezTo>
                  <a:cubicBezTo>
                    <a:pt x="295" y="1312"/>
                    <a:pt x="250" y="1155"/>
                    <a:pt x="262" y="998"/>
                  </a:cubicBezTo>
                  <a:cubicBezTo>
                    <a:pt x="267" y="938"/>
                    <a:pt x="281" y="879"/>
                    <a:pt x="293" y="821"/>
                  </a:cubicBezTo>
                  <a:cubicBezTo>
                    <a:pt x="305" y="767"/>
                    <a:pt x="320" y="715"/>
                    <a:pt x="341" y="665"/>
                  </a:cubicBezTo>
                  <a:cubicBezTo>
                    <a:pt x="372" y="589"/>
                    <a:pt x="414" y="518"/>
                    <a:pt x="460" y="449"/>
                  </a:cubicBezTo>
                  <a:cubicBezTo>
                    <a:pt x="467" y="438"/>
                    <a:pt x="433" y="436"/>
                    <a:pt x="428" y="436"/>
                  </a:cubicBezTo>
                  <a:cubicBezTo>
                    <a:pt x="418" y="435"/>
                    <a:pt x="381" y="432"/>
                    <a:pt x="373" y="4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dist="76200" dir="9780000" algn="t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2CBD74-4F06-49B3-81B9-7B15D5426FE5}"/>
                </a:ext>
              </a:extLst>
            </p:cNvPr>
            <p:cNvGrpSpPr/>
            <p:nvPr/>
          </p:nvGrpSpPr>
          <p:grpSpPr>
            <a:xfrm>
              <a:off x="3684742" y="1174412"/>
              <a:ext cx="4804822" cy="5062900"/>
              <a:chOff x="3857002" y="1384302"/>
              <a:chExt cx="4804822" cy="5062900"/>
            </a:xfrm>
            <a:grpFill/>
          </p:grpSpPr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9081338D-79AC-4E9F-AE54-941B72046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946" y="1872164"/>
                <a:ext cx="4362450" cy="4296952"/>
              </a:xfrm>
              <a:custGeom>
                <a:avLst/>
                <a:gdLst>
                  <a:gd name="T0" fmla="*/ 373 w 2195"/>
                  <a:gd name="T1" fmla="*/ 444 h 2161"/>
                  <a:gd name="T2" fmla="*/ 249 w 2195"/>
                  <a:gd name="T3" fmla="*/ 669 h 2161"/>
                  <a:gd name="T4" fmla="*/ 201 w 2195"/>
                  <a:gd name="T5" fmla="*/ 832 h 2161"/>
                  <a:gd name="T6" fmla="*/ 171 w 2195"/>
                  <a:gd name="T7" fmla="*/ 1028 h 2161"/>
                  <a:gd name="T8" fmla="*/ 205 w 2195"/>
                  <a:gd name="T9" fmla="*/ 1269 h 2161"/>
                  <a:gd name="T10" fmla="*/ 927 w 2195"/>
                  <a:gd name="T11" fmla="*/ 1911 h 2161"/>
                  <a:gd name="T12" fmla="*/ 1519 w 2195"/>
                  <a:gd name="T13" fmla="*/ 1907 h 2161"/>
                  <a:gd name="T14" fmla="*/ 1968 w 2195"/>
                  <a:gd name="T15" fmla="*/ 1611 h 2161"/>
                  <a:gd name="T16" fmla="*/ 2022 w 2195"/>
                  <a:gd name="T17" fmla="*/ 663 h 2161"/>
                  <a:gd name="T18" fmla="*/ 1302 w 2195"/>
                  <a:gd name="T19" fmla="*/ 73 h 2161"/>
                  <a:gd name="T20" fmla="*/ 335 w 2195"/>
                  <a:gd name="T21" fmla="*/ 330 h 2161"/>
                  <a:gd name="T22" fmla="*/ 91 w 2195"/>
                  <a:gd name="T23" fmla="*/ 1291 h 2161"/>
                  <a:gd name="T24" fmla="*/ 677 w 2195"/>
                  <a:gd name="T25" fmla="*/ 2000 h 2161"/>
                  <a:gd name="T26" fmla="*/ 1462 w 2195"/>
                  <a:gd name="T27" fmla="*/ 2120 h 2161"/>
                  <a:gd name="T28" fmla="*/ 2100 w 2195"/>
                  <a:gd name="T29" fmla="*/ 1737 h 2161"/>
                  <a:gd name="T30" fmla="*/ 2192 w 2195"/>
                  <a:gd name="T31" fmla="*/ 1561 h 2161"/>
                  <a:gd name="T32" fmla="*/ 2147 w 2195"/>
                  <a:gd name="T33" fmla="*/ 1550 h 2161"/>
                  <a:gd name="T34" fmla="*/ 2102 w 2195"/>
                  <a:gd name="T35" fmla="*/ 1561 h 2161"/>
                  <a:gd name="T36" fmla="*/ 1585 w 2195"/>
                  <a:gd name="T37" fmla="*/ 2059 h 2161"/>
                  <a:gd name="T38" fmla="*/ 1417 w 2195"/>
                  <a:gd name="T39" fmla="*/ 2101 h 2161"/>
                  <a:gd name="T40" fmla="*/ 1247 w 2195"/>
                  <a:gd name="T41" fmla="*/ 2113 h 2161"/>
                  <a:gd name="T42" fmla="*/ 1238 w 2195"/>
                  <a:gd name="T43" fmla="*/ 2113 h 2161"/>
                  <a:gd name="T44" fmla="*/ 1231 w 2195"/>
                  <a:gd name="T45" fmla="*/ 2113 h 2161"/>
                  <a:gd name="T46" fmla="*/ 1210 w 2195"/>
                  <a:gd name="T47" fmla="*/ 2112 h 2161"/>
                  <a:gd name="T48" fmla="*/ 1162 w 2195"/>
                  <a:gd name="T49" fmla="*/ 2109 h 2161"/>
                  <a:gd name="T50" fmla="*/ 1075 w 2195"/>
                  <a:gd name="T51" fmla="*/ 2097 h 2161"/>
                  <a:gd name="T52" fmla="*/ 903 w 2195"/>
                  <a:gd name="T53" fmla="*/ 2052 h 2161"/>
                  <a:gd name="T54" fmla="*/ 268 w 2195"/>
                  <a:gd name="T55" fmla="*/ 1511 h 2161"/>
                  <a:gd name="T56" fmla="*/ 145 w 2195"/>
                  <a:gd name="T57" fmla="*/ 1029 h 2161"/>
                  <a:gd name="T58" fmla="*/ 264 w 2195"/>
                  <a:gd name="T59" fmla="*/ 552 h 2161"/>
                  <a:gd name="T60" fmla="*/ 594 w 2195"/>
                  <a:gd name="T61" fmla="*/ 198 h 2161"/>
                  <a:gd name="T62" fmla="*/ 1045 w 2195"/>
                  <a:gd name="T63" fmla="*/ 69 h 2161"/>
                  <a:gd name="T64" fmla="*/ 1832 w 2195"/>
                  <a:gd name="T65" fmla="*/ 489 h 2161"/>
                  <a:gd name="T66" fmla="*/ 1992 w 2195"/>
                  <a:gd name="T67" fmla="*/ 1355 h 2161"/>
                  <a:gd name="T68" fmla="*/ 1702 w 2195"/>
                  <a:gd name="T69" fmla="*/ 1783 h 2161"/>
                  <a:gd name="T70" fmla="*/ 1199 w 2195"/>
                  <a:gd name="T71" fmla="*/ 1924 h 2161"/>
                  <a:gd name="T72" fmla="*/ 377 w 2195"/>
                  <a:gd name="T73" fmla="*/ 1446 h 2161"/>
                  <a:gd name="T74" fmla="*/ 262 w 2195"/>
                  <a:gd name="T75" fmla="*/ 998 h 2161"/>
                  <a:gd name="T76" fmla="*/ 293 w 2195"/>
                  <a:gd name="T77" fmla="*/ 821 h 2161"/>
                  <a:gd name="T78" fmla="*/ 341 w 2195"/>
                  <a:gd name="T79" fmla="*/ 665 h 2161"/>
                  <a:gd name="T80" fmla="*/ 460 w 2195"/>
                  <a:gd name="T81" fmla="*/ 449 h 2161"/>
                  <a:gd name="T82" fmla="*/ 428 w 2195"/>
                  <a:gd name="T83" fmla="*/ 436 h 2161"/>
                  <a:gd name="T84" fmla="*/ 373 w 2195"/>
                  <a:gd name="T85" fmla="*/ 444 h 2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95" h="2161">
                    <a:moveTo>
                      <a:pt x="373" y="444"/>
                    </a:moveTo>
                    <a:cubicBezTo>
                      <a:pt x="326" y="515"/>
                      <a:pt x="281" y="590"/>
                      <a:pt x="249" y="669"/>
                    </a:cubicBezTo>
                    <a:cubicBezTo>
                      <a:pt x="227" y="722"/>
                      <a:pt x="212" y="776"/>
                      <a:pt x="201" y="832"/>
                    </a:cubicBezTo>
                    <a:cubicBezTo>
                      <a:pt x="188" y="897"/>
                      <a:pt x="173" y="961"/>
                      <a:pt x="171" y="1028"/>
                    </a:cubicBezTo>
                    <a:cubicBezTo>
                      <a:pt x="168" y="1110"/>
                      <a:pt x="180" y="1191"/>
                      <a:pt x="205" y="1269"/>
                    </a:cubicBezTo>
                    <a:cubicBezTo>
                      <a:pt x="309" y="1590"/>
                      <a:pt x="606" y="1830"/>
                      <a:pt x="927" y="1911"/>
                    </a:cubicBezTo>
                    <a:cubicBezTo>
                      <a:pt x="1119" y="1959"/>
                      <a:pt x="1328" y="1959"/>
                      <a:pt x="1519" y="1907"/>
                    </a:cubicBezTo>
                    <a:cubicBezTo>
                      <a:pt x="1697" y="1860"/>
                      <a:pt x="1864" y="1766"/>
                      <a:pt x="1968" y="1611"/>
                    </a:cubicBezTo>
                    <a:cubicBezTo>
                      <a:pt x="2155" y="1335"/>
                      <a:pt x="2157" y="960"/>
                      <a:pt x="2022" y="663"/>
                    </a:cubicBezTo>
                    <a:cubicBezTo>
                      <a:pt x="1887" y="367"/>
                      <a:pt x="1621" y="142"/>
                      <a:pt x="1302" y="73"/>
                    </a:cubicBezTo>
                    <a:cubicBezTo>
                      <a:pt x="963" y="0"/>
                      <a:pt x="582" y="77"/>
                      <a:pt x="335" y="330"/>
                    </a:cubicBezTo>
                    <a:cubicBezTo>
                      <a:pt x="90" y="581"/>
                      <a:pt x="0" y="954"/>
                      <a:pt x="91" y="1291"/>
                    </a:cubicBezTo>
                    <a:cubicBezTo>
                      <a:pt x="175" y="1599"/>
                      <a:pt x="392" y="1858"/>
                      <a:pt x="677" y="2000"/>
                    </a:cubicBezTo>
                    <a:cubicBezTo>
                      <a:pt x="916" y="2120"/>
                      <a:pt x="1198" y="2161"/>
                      <a:pt x="1462" y="2120"/>
                    </a:cubicBezTo>
                    <a:cubicBezTo>
                      <a:pt x="1716" y="2080"/>
                      <a:pt x="1954" y="1954"/>
                      <a:pt x="2100" y="1737"/>
                    </a:cubicBezTo>
                    <a:cubicBezTo>
                      <a:pt x="2137" y="1682"/>
                      <a:pt x="2167" y="1623"/>
                      <a:pt x="2192" y="1561"/>
                    </a:cubicBezTo>
                    <a:cubicBezTo>
                      <a:pt x="2195" y="1552"/>
                      <a:pt x="2151" y="1550"/>
                      <a:pt x="2147" y="1550"/>
                    </a:cubicBezTo>
                    <a:cubicBezTo>
                      <a:pt x="2137" y="1550"/>
                      <a:pt x="2107" y="1549"/>
                      <a:pt x="2102" y="1561"/>
                    </a:cubicBezTo>
                    <a:cubicBezTo>
                      <a:pt x="2009" y="1795"/>
                      <a:pt x="1823" y="1975"/>
                      <a:pt x="1585" y="2059"/>
                    </a:cubicBezTo>
                    <a:cubicBezTo>
                      <a:pt x="1531" y="2078"/>
                      <a:pt x="1474" y="2093"/>
                      <a:pt x="1417" y="2101"/>
                    </a:cubicBezTo>
                    <a:cubicBezTo>
                      <a:pt x="1356" y="2111"/>
                      <a:pt x="1306" y="2114"/>
                      <a:pt x="1247" y="2113"/>
                    </a:cubicBezTo>
                    <a:cubicBezTo>
                      <a:pt x="1244" y="2113"/>
                      <a:pt x="1241" y="2113"/>
                      <a:pt x="1238" y="2113"/>
                    </a:cubicBezTo>
                    <a:cubicBezTo>
                      <a:pt x="1238" y="2113"/>
                      <a:pt x="1222" y="2113"/>
                      <a:pt x="1231" y="2113"/>
                    </a:cubicBezTo>
                    <a:cubicBezTo>
                      <a:pt x="1224" y="2113"/>
                      <a:pt x="1217" y="2113"/>
                      <a:pt x="1210" y="2112"/>
                    </a:cubicBezTo>
                    <a:cubicBezTo>
                      <a:pt x="1194" y="2111"/>
                      <a:pt x="1178" y="2110"/>
                      <a:pt x="1162" y="2109"/>
                    </a:cubicBezTo>
                    <a:cubicBezTo>
                      <a:pt x="1139" y="2106"/>
                      <a:pt x="1103" y="2101"/>
                      <a:pt x="1075" y="2097"/>
                    </a:cubicBezTo>
                    <a:cubicBezTo>
                      <a:pt x="1017" y="2086"/>
                      <a:pt x="959" y="2071"/>
                      <a:pt x="903" y="2052"/>
                    </a:cubicBezTo>
                    <a:cubicBezTo>
                      <a:pt x="631" y="1959"/>
                      <a:pt x="401" y="1767"/>
                      <a:pt x="268" y="1511"/>
                    </a:cubicBezTo>
                    <a:cubicBezTo>
                      <a:pt x="190" y="1363"/>
                      <a:pt x="146" y="1197"/>
                      <a:pt x="145" y="1029"/>
                    </a:cubicBezTo>
                    <a:cubicBezTo>
                      <a:pt x="144" y="864"/>
                      <a:pt x="186" y="698"/>
                      <a:pt x="264" y="552"/>
                    </a:cubicBezTo>
                    <a:cubicBezTo>
                      <a:pt x="340" y="408"/>
                      <a:pt x="454" y="283"/>
                      <a:pt x="594" y="198"/>
                    </a:cubicBezTo>
                    <a:cubicBezTo>
                      <a:pt x="729" y="116"/>
                      <a:pt x="887" y="70"/>
                      <a:pt x="1045" y="69"/>
                    </a:cubicBezTo>
                    <a:cubicBezTo>
                      <a:pt x="1359" y="66"/>
                      <a:pt x="1652" y="235"/>
                      <a:pt x="1832" y="489"/>
                    </a:cubicBezTo>
                    <a:cubicBezTo>
                      <a:pt x="2008" y="738"/>
                      <a:pt x="2072" y="1060"/>
                      <a:pt x="1992" y="1355"/>
                    </a:cubicBezTo>
                    <a:cubicBezTo>
                      <a:pt x="1946" y="1528"/>
                      <a:pt x="1853" y="1683"/>
                      <a:pt x="1702" y="1783"/>
                    </a:cubicBezTo>
                    <a:cubicBezTo>
                      <a:pt x="1556" y="1881"/>
                      <a:pt x="1374" y="1927"/>
                      <a:pt x="1199" y="1924"/>
                    </a:cubicBezTo>
                    <a:cubicBezTo>
                      <a:pt x="869" y="1919"/>
                      <a:pt x="549" y="1726"/>
                      <a:pt x="377" y="1446"/>
                    </a:cubicBezTo>
                    <a:cubicBezTo>
                      <a:pt x="295" y="1312"/>
                      <a:pt x="250" y="1155"/>
                      <a:pt x="262" y="998"/>
                    </a:cubicBezTo>
                    <a:cubicBezTo>
                      <a:pt x="267" y="938"/>
                      <a:pt x="281" y="879"/>
                      <a:pt x="293" y="821"/>
                    </a:cubicBezTo>
                    <a:cubicBezTo>
                      <a:pt x="305" y="767"/>
                      <a:pt x="320" y="715"/>
                      <a:pt x="341" y="665"/>
                    </a:cubicBezTo>
                    <a:cubicBezTo>
                      <a:pt x="372" y="589"/>
                      <a:pt x="414" y="518"/>
                      <a:pt x="460" y="449"/>
                    </a:cubicBezTo>
                    <a:cubicBezTo>
                      <a:pt x="467" y="438"/>
                      <a:pt x="433" y="436"/>
                      <a:pt x="428" y="436"/>
                    </a:cubicBezTo>
                    <a:cubicBezTo>
                      <a:pt x="418" y="435"/>
                      <a:pt x="381" y="432"/>
                      <a:pt x="373" y="4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dist="76200" dir="9780000" algn="t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DB4C984-EC17-404D-8BCD-360920F3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188" y="1872164"/>
                <a:ext cx="4105275" cy="4236453"/>
              </a:xfrm>
              <a:custGeom>
                <a:avLst/>
                <a:gdLst>
                  <a:gd name="T0" fmla="*/ 1650 w 1997"/>
                  <a:gd name="T1" fmla="*/ 1925 h 2060"/>
                  <a:gd name="T2" fmla="*/ 1935 w 1997"/>
                  <a:gd name="T3" fmla="*/ 1531 h 2060"/>
                  <a:gd name="T4" fmla="*/ 1985 w 1997"/>
                  <a:gd name="T5" fmla="*/ 1036 h 2060"/>
                  <a:gd name="T6" fmla="*/ 1816 w 1997"/>
                  <a:gd name="T7" fmla="*/ 520 h 2060"/>
                  <a:gd name="T8" fmla="*/ 1397 w 1997"/>
                  <a:gd name="T9" fmla="*/ 141 h 2060"/>
                  <a:gd name="T10" fmla="*/ 755 w 1997"/>
                  <a:gd name="T11" fmla="*/ 63 h 2060"/>
                  <a:gd name="T12" fmla="*/ 333 w 1997"/>
                  <a:gd name="T13" fmla="*/ 414 h 2060"/>
                  <a:gd name="T14" fmla="*/ 234 w 1997"/>
                  <a:gd name="T15" fmla="*/ 683 h 2060"/>
                  <a:gd name="T16" fmla="*/ 195 w 1997"/>
                  <a:gd name="T17" fmla="*/ 958 h 2060"/>
                  <a:gd name="T18" fmla="*/ 318 w 1997"/>
                  <a:gd name="T19" fmla="*/ 1485 h 2060"/>
                  <a:gd name="T20" fmla="*/ 722 w 1997"/>
                  <a:gd name="T21" fmla="*/ 1874 h 2060"/>
                  <a:gd name="T22" fmla="*/ 1269 w 1997"/>
                  <a:gd name="T23" fmla="*/ 1969 h 2060"/>
                  <a:gd name="T24" fmla="*/ 1545 w 1997"/>
                  <a:gd name="T25" fmla="*/ 1895 h 2060"/>
                  <a:gd name="T26" fmla="*/ 1747 w 1997"/>
                  <a:gd name="T27" fmla="*/ 1739 h 2060"/>
                  <a:gd name="T28" fmla="*/ 1842 w 1997"/>
                  <a:gd name="T29" fmla="*/ 1511 h 2060"/>
                  <a:gd name="T30" fmla="*/ 1868 w 1997"/>
                  <a:gd name="T31" fmla="*/ 1222 h 2060"/>
                  <a:gd name="T32" fmla="*/ 1705 w 1997"/>
                  <a:gd name="T33" fmla="*/ 658 h 2060"/>
                  <a:gd name="T34" fmla="*/ 1285 w 1997"/>
                  <a:gd name="T35" fmla="*/ 286 h 2060"/>
                  <a:gd name="T36" fmla="*/ 711 w 1997"/>
                  <a:gd name="T37" fmla="*/ 213 h 2060"/>
                  <a:gd name="T38" fmla="*/ 251 w 1997"/>
                  <a:gd name="T39" fmla="*/ 473 h 2060"/>
                  <a:gd name="T40" fmla="*/ 22 w 1997"/>
                  <a:gd name="T41" fmla="*/ 957 h 2060"/>
                  <a:gd name="T42" fmla="*/ 128 w 1997"/>
                  <a:gd name="T43" fmla="*/ 1507 h 2060"/>
                  <a:gd name="T44" fmla="*/ 1060 w 1997"/>
                  <a:gd name="T45" fmla="*/ 2056 h 2060"/>
                  <a:gd name="T46" fmla="*/ 1330 w 1997"/>
                  <a:gd name="T47" fmla="*/ 2030 h 2060"/>
                  <a:gd name="T48" fmla="*/ 1346 w 1997"/>
                  <a:gd name="T49" fmla="*/ 2002 h 2060"/>
                  <a:gd name="T50" fmla="*/ 1285 w 1997"/>
                  <a:gd name="T51" fmla="*/ 1995 h 2060"/>
                  <a:gd name="T52" fmla="*/ 793 w 1997"/>
                  <a:gd name="T53" fmla="*/ 1965 h 2060"/>
                  <a:gd name="T54" fmla="*/ 358 w 1997"/>
                  <a:gd name="T55" fmla="*/ 1698 h 2060"/>
                  <a:gd name="T56" fmla="*/ 190 w 1997"/>
                  <a:gd name="T57" fmla="*/ 697 h 2060"/>
                  <a:gd name="T58" fmla="*/ 529 w 1997"/>
                  <a:gd name="T59" fmla="*/ 333 h 2060"/>
                  <a:gd name="T60" fmla="*/ 1010 w 1997"/>
                  <a:gd name="T61" fmla="*/ 248 h 2060"/>
                  <a:gd name="T62" fmla="*/ 1470 w 1997"/>
                  <a:gd name="T63" fmla="*/ 485 h 2060"/>
                  <a:gd name="T64" fmla="*/ 1742 w 1997"/>
                  <a:gd name="T65" fmla="*/ 962 h 2060"/>
                  <a:gd name="T66" fmla="*/ 1750 w 1997"/>
                  <a:gd name="T67" fmla="*/ 1517 h 2060"/>
                  <a:gd name="T68" fmla="*/ 1657 w 1997"/>
                  <a:gd name="T69" fmla="*/ 1732 h 2060"/>
                  <a:gd name="T70" fmla="*/ 1468 w 1997"/>
                  <a:gd name="T71" fmla="*/ 1873 h 2060"/>
                  <a:gd name="T72" fmla="*/ 538 w 1997"/>
                  <a:gd name="T73" fmla="*/ 1659 h 2060"/>
                  <a:gd name="T74" fmla="*/ 303 w 1997"/>
                  <a:gd name="T75" fmla="*/ 1189 h 2060"/>
                  <a:gd name="T76" fmla="*/ 328 w 1997"/>
                  <a:gd name="T77" fmla="*/ 665 h 2060"/>
                  <a:gd name="T78" fmla="*/ 593 w 1997"/>
                  <a:gd name="T79" fmla="*/ 212 h 2060"/>
                  <a:gd name="T80" fmla="*/ 827 w 1997"/>
                  <a:gd name="T81" fmla="*/ 90 h 2060"/>
                  <a:gd name="T82" fmla="*/ 1107 w 1997"/>
                  <a:gd name="T83" fmla="*/ 88 h 2060"/>
                  <a:gd name="T84" fmla="*/ 1856 w 1997"/>
                  <a:gd name="T85" fmla="*/ 813 h 2060"/>
                  <a:gd name="T86" fmla="*/ 1890 w 1997"/>
                  <a:gd name="T87" fmla="*/ 1306 h 2060"/>
                  <a:gd name="T88" fmla="*/ 1738 w 1997"/>
                  <a:gd name="T89" fmla="*/ 1751 h 2060"/>
                  <a:gd name="T90" fmla="*/ 1572 w 1997"/>
                  <a:gd name="T91" fmla="*/ 1905 h 2060"/>
                  <a:gd name="T92" fmla="*/ 1589 w 1997"/>
                  <a:gd name="T93" fmla="*/ 1932 h 2060"/>
                  <a:gd name="T94" fmla="*/ 1650 w 1997"/>
                  <a:gd name="T95" fmla="*/ 1925 h 2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2060">
                    <a:moveTo>
                      <a:pt x="1650" y="1925"/>
                    </a:moveTo>
                    <a:cubicBezTo>
                      <a:pt x="1796" y="1838"/>
                      <a:pt x="1887" y="1690"/>
                      <a:pt x="1935" y="1531"/>
                    </a:cubicBezTo>
                    <a:cubicBezTo>
                      <a:pt x="1983" y="1372"/>
                      <a:pt x="1997" y="1201"/>
                      <a:pt x="1985" y="1036"/>
                    </a:cubicBezTo>
                    <a:cubicBezTo>
                      <a:pt x="1971" y="854"/>
                      <a:pt x="1914" y="674"/>
                      <a:pt x="1816" y="520"/>
                    </a:cubicBezTo>
                    <a:cubicBezTo>
                      <a:pt x="1714" y="359"/>
                      <a:pt x="1567" y="228"/>
                      <a:pt x="1397" y="141"/>
                    </a:cubicBezTo>
                    <a:cubicBezTo>
                      <a:pt x="1203" y="41"/>
                      <a:pt x="967" y="0"/>
                      <a:pt x="755" y="63"/>
                    </a:cubicBezTo>
                    <a:cubicBezTo>
                      <a:pt x="573" y="117"/>
                      <a:pt x="424" y="249"/>
                      <a:pt x="333" y="414"/>
                    </a:cubicBezTo>
                    <a:cubicBezTo>
                      <a:pt x="288" y="498"/>
                      <a:pt x="257" y="590"/>
                      <a:pt x="234" y="683"/>
                    </a:cubicBezTo>
                    <a:cubicBezTo>
                      <a:pt x="211" y="773"/>
                      <a:pt x="198" y="865"/>
                      <a:pt x="195" y="958"/>
                    </a:cubicBezTo>
                    <a:cubicBezTo>
                      <a:pt x="190" y="1141"/>
                      <a:pt x="229" y="1325"/>
                      <a:pt x="318" y="1485"/>
                    </a:cubicBezTo>
                    <a:cubicBezTo>
                      <a:pt x="409" y="1652"/>
                      <a:pt x="551" y="1789"/>
                      <a:pt x="722" y="1874"/>
                    </a:cubicBezTo>
                    <a:cubicBezTo>
                      <a:pt x="890" y="1958"/>
                      <a:pt x="1083" y="1990"/>
                      <a:pt x="1269" y="1969"/>
                    </a:cubicBezTo>
                    <a:cubicBezTo>
                      <a:pt x="1364" y="1959"/>
                      <a:pt x="1458" y="1934"/>
                      <a:pt x="1545" y="1895"/>
                    </a:cubicBezTo>
                    <a:cubicBezTo>
                      <a:pt x="1625" y="1860"/>
                      <a:pt x="1696" y="1810"/>
                      <a:pt x="1747" y="1739"/>
                    </a:cubicBezTo>
                    <a:cubicBezTo>
                      <a:pt x="1796" y="1672"/>
                      <a:pt x="1824" y="1592"/>
                      <a:pt x="1842" y="1511"/>
                    </a:cubicBezTo>
                    <a:cubicBezTo>
                      <a:pt x="1863" y="1417"/>
                      <a:pt x="1871" y="1319"/>
                      <a:pt x="1868" y="1222"/>
                    </a:cubicBezTo>
                    <a:cubicBezTo>
                      <a:pt x="1862" y="1025"/>
                      <a:pt x="1809" y="826"/>
                      <a:pt x="1705" y="658"/>
                    </a:cubicBezTo>
                    <a:cubicBezTo>
                      <a:pt x="1605" y="496"/>
                      <a:pt x="1458" y="366"/>
                      <a:pt x="1285" y="286"/>
                    </a:cubicBezTo>
                    <a:cubicBezTo>
                      <a:pt x="1107" y="204"/>
                      <a:pt x="904" y="176"/>
                      <a:pt x="711" y="213"/>
                    </a:cubicBezTo>
                    <a:cubicBezTo>
                      <a:pt x="535" y="248"/>
                      <a:pt x="373" y="342"/>
                      <a:pt x="251" y="473"/>
                    </a:cubicBezTo>
                    <a:cubicBezTo>
                      <a:pt x="126" y="606"/>
                      <a:pt x="44" y="776"/>
                      <a:pt x="22" y="957"/>
                    </a:cubicBezTo>
                    <a:cubicBezTo>
                      <a:pt x="0" y="1145"/>
                      <a:pt x="40" y="1340"/>
                      <a:pt x="128" y="1507"/>
                    </a:cubicBezTo>
                    <a:cubicBezTo>
                      <a:pt x="306" y="1844"/>
                      <a:pt x="687" y="2040"/>
                      <a:pt x="1060" y="2056"/>
                    </a:cubicBezTo>
                    <a:cubicBezTo>
                      <a:pt x="1151" y="2060"/>
                      <a:pt x="1242" y="2052"/>
                      <a:pt x="1330" y="2030"/>
                    </a:cubicBezTo>
                    <a:cubicBezTo>
                      <a:pt x="1343" y="2026"/>
                      <a:pt x="1361" y="2015"/>
                      <a:pt x="1346" y="2002"/>
                    </a:cubicBezTo>
                    <a:cubicBezTo>
                      <a:pt x="1332" y="1989"/>
                      <a:pt x="1302" y="1990"/>
                      <a:pt x="1285" y="1995"/>
                    </a:cubicBezTo>
                    <a:cubicBezTo>
                      <a:pt x="1123" y="2036"/>
                      <a:pt x="952" y="2016"/>
                      <a:pt x="793" y="1965"/>
                    </a:cubicBezTo>
                    <a:cubicBezTo>
                      <a:pt x="631" y="1913"/>
                      <a:pt x="476" y="1822"/>
                      <a:pt x="358" y="1698"/>
                    </a:cubicBezTo>
                    <a:cubicBezTo>
                      <a:pt x="110" y="1436"/>
                      <a:pt x="29" y="1024"/>
                      <a:pt x="190" y="697"/>
                    </a:cubicBezTo>
                    <a:cubicBezTo>
                      <a:pt x="264" y="546"/>
                      <a:pt x="383" y="416"/>
                      <a:pt x="529" y="333"/>
                    </a:cubicBezTo>
                    <a:cubicBezTo>
                      <a:pt x="676" y="249"/>
                      <a:pt x="843" y="220"/>
                      <a:pt x="1010" y="248"/>
                    </a:cubicBezTo>
                    <a:cubicBezTo>
                      <a:pt x="1183" y="277"/>
                      <a:pt x="1344" y="365"/>
                      <a:pt x="1470" y="485"/>
                    </a:cubicBezTo>
                    <a:cubicBezTo>
                      <a:pt x="1604" y="612"/>
                      <a:pt x="1696" y="783"/>
                      <a:pt x="1742" y="962"/>
                    </a:cubicBezTo>
                    <a:cubicBezTo>
                      <a:pt x="1788" y="1142"/>
                      <a:pt x="1792" y="1336"/>
                      <a:pt x="1750" y="1517"/>
                    </a:cubicBezTo>
                    <a:cubicBezTo>
                      <a:pt x="1733" y="1594"/>
                      <a:pt x="1705" y="1669"/>
                      <a:pt x="1657" y="1732"/>
                    </a:cubicBezTo>
                    <a:cubicBezTo>
                      <a:pt x="1609" y="1798"/>
                      <a:pt x="1542" y="1842"/>
                      <a:pt x="1468" y="1873"/>
                    </a:cubicBezTo>
                    <a:cubicBezTo>
                      <a:pt x="1147" y="2007"/>
                      <a:pt x="773" y="1913"/>
                      <a:pt x="538" y="1659"/>
                    </a:cubicBezTo>
                    <a:cubicBezTo>
                      <a:pt x="417" y="1528"/>
                      <a:pt x="336" y="1364"/>
                      <a:pt x="303" y="1189"/>
                    </a:cubicBezTo>
                    <a:cubicBezTo>
                      <a:pt x="270" y="1015"/>
                      <a:pt x="283" y="835"/>
                      <a:pt x="328" y="665"/>
                    </a:cubicBezTo>
                    <a:cubicBezTo>
                      <a:pt x="374" y="492"/>
                      <a:pt x="454" y="328"/>
                      <a:pt x="593" y="212"/>
                    </a:cubicBezTo>
                    <a:cubicBezTo>
                      <a:pt x="661" y="155"/>
                      <a:pt x="740" y="112"/>
                      <a:pt x="827" y="90"/>
                    </a:cubicBezTo>
                    <a:cubicBezTo>
                      <a:pt x="918" y="68"/>
                      <a:pt x="1015" y="69"/>
                      <a:pt x="1107" y="88"/>
                    </a:cubicBezTo>
                    <a:cubicBezTo>
                      <a:pt x="1469" y="164"/>
                      <a:pt x="1758" y="463"/>
                      <a:pt x="1856" y="813"/>
                    </a:cubicBezTo>
                    <a:cubicBezTo>
                      <a:pt x="1901" y="973"/>
                      <a:pt x="1907" y="1141"/>
                      <a:pt x="1890" y="1306"/>
                    </a:cubicBezTo>
                    <a:cubicBezTo>
                      <a:pt x="1873" y="1462"/>
                      <a:pt x="1831" y="1622"/>
                      <a:pt x="1738" y="1751"/>
                    </a:cubicBezTo>
                    <a:cubicBezTo>
                      <a:pt x="1694" y="1814"/>
                      <a:pt x="1638" y="1866"/>
                      <a:pt x="1572" y="1905"/>
                    </a:cubicBezTo>
                    <a:cubicBezTo>
                      <a:pt x="1554" y="1915"/>
                      <a:pt x="1579" y="1930"/>
                      <a:pt x="1589" y="1932"/>
                    </a:cubicBezTo>
                    <a:cubicBezTo>
                      <a:pt x="1609" y="1938"/>
                      <a:pt x="1632" y="1936"/>
                      <a:pt x="1650" y="19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dist="76200" dir="9780000" algn="t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681A9E27-6A78-4E9C-A8F4-95BB8AAA0E8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58458" y="2210749"/>
                <a:ext cx="4105275" cy="4236453"/>
              </a:xfrm>
              <a:custGeom>
                <a:avLst/>
                <a:gdLst>
                  <a:gd name="T0" fmla="*/ 1650 w 1997"/>
                  <a:gd name="T1" fmla="*/ 1925 h 2060"/>
                  <a:gd name="T2" fmla="*/ 1935 w 1997"/>
                  <a:gd name="T3" fmla="*/ 1531 h 2060"/>
                  <a:gd name="T4" fmla="*/ 1985 w 1997"/>
                  <a:gd name="T5" fmla="*/ 1036 h 2060"/>
                  <a:gd name="T6" fmla="*/ 1816 w 1997"/>
                  <a:gd name="T7" fmla="*/ 520 h 2060"/>
                  <a:gd name="T8" fmla="*/ 1397 w 1997"/>
                  <a:gd name="T9" fmla="*/ 141 h 2060"/>
                  <a:gd name="T10" fmla="*/ 755 w 1997"/>
                  <a:gd name="T11" fmla="*/ 63 h 2060"/>
                  <a:gd name="T12" fmla="*/ 333 w 1997"/>
                  <a:gd name="T13" fmla="*/ 414 h 2060"/>
                  <a:gd name="T14" fmla="*/ 234 w 1997"/>
                  <a:gd name="T15" fmla="*/ 683 h 2060"/>
                  <a:gd name="T16" fmla="*/ 195 w 1997"/>
                  <a:gd name="T17" fmla="*/ 958 h 2060"/>
                  <a:gd name="T18" fmla="*/ 318 w 1997"/>
                  <a:gd name="T19" fmla="*/ 1485 h 2060"/>
                  <a:gd name="T20" fmla="*/ 722 w 1997"/>
                  <a:gd name="T21" fmla="*/ 1874 h 2060"/>
                  <a:gd name="T22" fmla="*/ 1269 w 1997"/>
                  <a:gd name="T23" fmla="*/ 1969 h 2060"/>
                  <a:gd name="T24" fmla="*/ 1545 w 1997"/>
                  <a:gd name="T25" fmla="*/ 1895 h 2060"/>
                  <a:gd name="T26" fmla="*/ 1747 w 1997"/>
                  <a:gd name="T27" fmla="*/ 1739 h 2060"/>
                  <a:gd name="T28" fmla="*/ 1842 w 1997"/>
                  <a:gd name="T29" fmla="*/ 1511 h 2060"/>
                  <a:gd name="T30" fmla="*/ 1868 w 1997"/>
                  <a:gd name="T31" fmla="*/ 1222 h 2060"/>
                  <a:gd name="T32" fmla="*/ 1705 w 1997"/>
                  <a:gd name="T33" fmla="*/ 658 h 2060"/>
                  <a:gd name="T34" fmla="*/ 1285 w 1997"/>
                  <a:gd name="T35" fmla="*/ 286 h 2060"/>
                  <a:gd name="T36" fmla="*/ 711 w 1997"/>
                  <a:gd name="T37" fmla="*/ 213 h 2060"/>
                  <a:gd name="T38" fmla="*/ 251 w 1997"/>
                  <a:gd name="T39" fmla="*/ 473 h 2060"/>
                  <a:gd name="T40" fmla="*/ 22 w 1997"/>
                  <a:gd name="T41" fmla="*/ 957 h 2060"/>
                  <a:gd name="T42" fmla="*/ 128 w 1997"/>
                  <a:gd name="T43" fmla="*/ 1507 h 2060"/>
                  <a:gd name="T44" fmla="*/ 1060 w 1997"/>
                  <a:gd name="T45" fmla="*/ 2056 h 2060"/>
                  <a:gd name="T46" fmla="*/ 1330 w 1997"/>
                  <a:gd name="T47" fmla="*/ 2030 h 2060"/>
                  <a:gd name="T48" fmla="*/ 1346 w 1997"/>
                  <a:gd name="T49" fmla="*/ 2002 h 2060"/>
                  <a:gd name="T50" fmla="*/ 1285 w 1997"/>
                  <a:gd name="T51" fmla="*/ 1995 h 2060"/>
                  <a:gd name="T52" fmla="*/ 793 w 1997"/>
                  <a:gd name="T53" fmla="*/ 1965 h 2060"/>
                  <a:gd name="T54" fmla="*/ 358 w 1997"/>
                  <a:gd name="T55" fmla="*/ 1698 h 2060"/>
                  <a:gd name="T56" fmla="*/ 190 w 1997"/>
                  <a:gd name="T57" fmla="*/ 697 h 2060"/>
                  <a:gd name="T58" fmla="*/ 529 w 1997"/>
                  <a:gd name="T59" fmla="*/ 333 h 2060"/>
                  <a:gd name="T60" fmla="*/ 1010 w 1997"/>
                  <a:gd name="T61" fmla="*/ 248 h 2060"/>
                  <a:gd name="T62" fmla="*/ 1470 w 1997"/>
                  <a:gd name="T63" fmla="*/ 485 h 2060"/>
                  <a:gd name="T64" fmla="*/ 1742 w 1997"/>
                  <a:gd name="T65" fmla="*/ 962 h 2060"/>
                  <a:gd name="T66" fmla="*/ 1750 w 1997"/>
                  <a:gd name="T67" fmla="*/ 1517 h 2060"/>
                  <a:gd name="T68" fmla="*/ 1657 w 1997"/>
                  <a:gd name="T69" fmla="*/ 1732 h 2060"/>
                  <a:gd name="T70" fmla="*/ 1468 w 1997"/>
                  <a:gd name="T71" fmla="*/ 1873 h 2060"/>
                  <a:gd name="T72" fmla="*/ 538 w 1997"/>
                  <a:gd name="T73" fmla="*/ 1659 h 2060"/>
                  <a:gd name="T74" fmla="*/ 303 w 1997"/>
                  <a:gd name="T75" fmla="*/ 1189 h 2060"/>
                  <a:gd name="T76" fmla="*/ 328 w 1997"/>
                  <a:gd name="T77" fmla="*/ 665 h 2060"/>
                  <a:gd name="T78" fmla="*/ 593 w 1997"/>
                  <a:gd name="T79" fmla="*/ 212 h 2060"/>
                  <a:gd name="T80" fmla="*/ 827 w 1997"/>
                  <a:gd name="T81" fmla="*/ 90 h 2060"/>
                  <a:gd name="T82" fmla="*/ 1107 w 1997"/>
                  <a:gd name="T83" fmla="*/ 88 h 2060"/>
                  <a:gd name="T84" fmla="*/ 1856 w 1997"/>
                  <a:gd name="T85" fmla="*/ 813 h 2060"/>
                  <a:gd name="T86" fmla="*/ 1890 w 1997"/>
                  <a:gd name="T87" fmla="*/ 1306 h 2060"/>
                  <a:gd name="T88" fmla="*/ 1738 w 1997"/>
                  <a:gd name="T89" fmla="*/ 1751 h 2060"/>
                  <a:gd name="T90" fmla="*/ 1572 w 1997"/>
                  <a:gd name="T91" fmla="*/ 1905 h 2060"/>
                  <a:gd name="T92" fmla="*/ 1589 w 1997"/>
                  <a:gd name="T93" fmla="*/ 1932 h 2060"/>
                  <a:gd name="T94" fmla="*/ 1650 w 1997"/>
                  <a:gd name="T95" fmla="*/ 1925 h 2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2060">
                    <a:moveTo>
                      <a:pt x="1650" y="1925"/>
                    </a:moveTo>
                    <a:cubicBezTo>
                      <a:pt x="1796" y="1838"/>
                      <a:pt x="1887" y="1690"/>
                      <a:pt x="1935" y="1531"/>
                    </a:cubicBezTo>
                    <a:cubicBezTo>
                      <a:pt x="1983" y="1372"/>
                      <a:pt x="1997" y="1201"/>
                      <a:pt x="1985" y="1036"/>
                    </a:cubicBezTo>
                    <a:cubicBezTo>
                      <a:pt x="1971" y="854"/>
                      <a:pt x="1914" y="674"/>
                      <a:pt x="1816" y="520"/>
                    </a:cubicBezTo>
                    <a:cubicBezTo>
                      <a:pt x="1714" y="359"/>
                      <a:pt x="1567" y="228"/>
                      <a:pt x="1397" y="141"/>
                    </a:cubicBezTo>
                    <a:cubicBezTo>
                      <a:pt x="1203" y="41"/>
                      <a:pt x="967" y="0"/>
                      <a:pt x="755" y="63"/>
                    </a:cubicBezTo>
                    <a:cubicBezTo>
                      <a:pt x="573" y="117"/>
                      <a:pt x="424" y="249"/>
                      <a:pt x="333" y="414"/>
                    </a:cubicBezTo>
                    <a:cubicBezTo>
                      <a:pt x="288" y="498"/>
                      <a:pt x="257" y="590"/>
                      <a:pt x="234" y="683"/>
                    </a:cubicBezTo>
                    <a:cubicBezTo>
                      <a:pt x="211" y="773"/>
                      <a:pt x="198" y="865"/>
                      <a:pt x="195" y="958"/>
                    </a:cubicBezTo>
                    <a:cubicBezTo>
                      <a:pt x="190" y="1141"/>
                      <a:pt x="229" y="1325"/>
                      <a:pt x="318" y="1485"/>
                    </a:cubicBezTo>
                    <a:cubicBezTo>
                      <a:pt x="409" y="1652"/>
                      <a:pt x="551" y="1789"/>
                      <a:pt x="722" y="1874"/>
                    </a:cubicBezTo>
                    <a:cubicBezTo>
                      <a:pt x="890" y="1958"/>
                      <a:pt x="1083" y="1990"/>
                      <a:pt x="1269" y="1969"/>
                    </a:cubicBezTo>
                    <a:cubicBezTo>
                      <a:pt x="1364" y="1959"/>
                      <a:pt x="1458" y="1934"/>
                      <a:pt x="1545" y="1895"/>
                    </a:cubicBezTo>
                    <a:cubicBezTo>
                      <a:pt x="1625" y="1860"/>
                      <a:pt x="1696" y="1810"/>
                      <a:pt x="1747" y="1739"/>
                    </a:cubicBezTo>
                    <a:cubicBezTo>
                      <a:pt x="1796" y="1672"/>
                      <a:pt x="1824" y="1592"/>
                      <a:pt x="1842" y="1511"/>
                    </a:cubicBezTo>
                    <a:cubicBezTo>
                      <a:pt x="1863" y="1417"/>
                      <a:pt x="1871" y="1319"/>
                      <a:pt x="1868" y="1222"/>
                    </a:cubicBezTo>
                    <a:cubicBezTo>
                      <a:pt x="1862" y="1025"/>
                      <a:pt x="1809" y="826"/>
                      <a:pt x="1705" y="658"/>
                    </a:cubicBezTo>
                    <a:cubicBezTo>
                      <a:pt x="1605" y="496"/>
                      <a:pt x="1458" y="366"/>
                      <a:pt x="1285" y="286"/>
                    </a:cubicBezTo>
                    <a:cubicBezTo>
                      <a:pt x="1107" y="204"/>
                      <a:pt x="904" y="176"/>
                      <a:pt x="711" y="213"/>
                    </a:cubicBezTo>
                    <a:cubicBezTo>
                      <a:pt x="535" y="248"/>
                      <a:pt x="373" y="342"/>
                      <a:pt x="251" y="473"/>
                    </a:cubicBezTo>
                    <a:cubicBezTo>
                      <a:pt x="126" y="606"/>
                      <a:pt x="44" y="776"/>
                      <a:pt x="22" y="957"/>
                    </a:cubicBezTo>
                    <a:cubicBezTo>
                      <a:pt x="0" y="1145"/>
                      <a:pt x="40" y="1340"/>
                      <a:pt x="128" y="1507"/>
                    </a:cubicBezTo>
                    <a:cubicBezTo>
                      <a:pt x="306" y="1844"/>
                      <a:pt x="687" y="2040"/>
                      <a:pt x="1060" y="2056"/>
                    </a:cubicBezTo>
                    <a:cubicBezTo>
                      <a:pt x="1151" y="2060"/>
                      <a:pt x="1242" y="2052"/>
                      <a:pt x="1330" y="2030"/>
                    </a:cubicBezTo>
                    <a:cubicBezTo>
                      <a:pt x="1343" y="2026"/>
                      <a:pt x="1361" y="2015"/>
                      <a:pt x="1346" y="2002"/>
                    </a:cubicBezTo>
                    <a:cubicBezTo>
                      <a:pt x="1332" y="1989"/>
                      <a:pt x="1302" y="1990"/>
                      <a:pt x="1285" y="1995"/>
                    </a:cubicBezTo>
                    <a:cubicBezTo>
                      <a:pt x="1123" y="2036"/>
                      <a:pt x="952" y="2016"/>
                      <a:pt x="793" y="1965"/>
                    </a:cubicBezTo>
                    <a:cubicBezTo>
                      <a:pt x="631" y="1913"/>
                      <a:pt x="476" y="1822"/>
                      <a:pt x="358" y="1698"/>
                    </a:cubicBezTo>
                    <a:cubicBezTo>
                      <a:pt x="110" y="1436"/>
                      <a:pt x="29" y="1024"/>
                      <a:pt x="190" y="697"/>
                    </a:cubicBezTo>
                    <a:cubicBezTo>
                      <a:pt x="264" y="546"/>
                      <a:pt x="383" y="416"/>
                      <a:pt x="529" y="333"/>
                    </a:cubicBezTo>
                    <a:cubicBezTo>
                      <a:pt x="676" y="249"/>
                      <a:pt x="843" y="220"/>
                      <a:pt x="1010" y="248"/>
                    </a:cubicBezTo>
                    <a:cubicBezTo>
                      <a:pt x="1183" y="277"/>
                      <a:pt x="1344" y="365"/>
                      <a:pt x="1470" y="485"/>
                    </a:cubicBezTo>
                    <a:cubicBezTo>
                      <a:pt x="1604" y="612"/>
                      <a:pt x="1696" y="783"/>
                      <a:pt x="1742" y="962"/>
                    </a:cubicBezTo>
                    <a:cubicBezTo>
                      <a:pt x="1788" y="1142"/>
                      <a:pt x="1792" y="1336"/>
                      <a:pt x="1750" y="1517"/>
                    </a:cubicBezTo>
                    <a:cubicBezTo>
                      <a:pt x="1733" y="1594"/>
                      <a:pt x="1705" y="1669"/>
                      <a:pt x="1657" y="1732"/>
                    </a:cubicBezTo>
                    <a:cubicBezTo>
                      <a:pt x="1609" y="1798"/>
                      <a:pt x="1542" y="1842"/>
                      <a:pt x="1468" y="1873"/>
                    </a:cubicBezTo>
                    <a:cubicBezTo>
                      <a:pt x="1147" y="2007"/>
                      <a:pt x="773" y="1913"/>
                      <a:pt x="538" y="1659"/>
                    </a:cubicBezTo>
                    <a:cubicBezTo>
                      <a:pt x="417" y="1528"/>
                      <a:pt x="336" y="1364"/>
                      <a:pt x="303" y="1189"/>
                    </a:cubicBezTo>
                    <a:cubicBezTo>
                      <a:pt x="270" y="1015"/>
                      <a:pt x="283" y="835"/>
                      <a:pt x="328" y="665"/>
                    </a:cubicBezTo>
                    <a:cubicBezTo>
                      <a:pt x="374" y="492"/>
                      <a:pt x="454" y="328"/>
                      <a:pt x="593" y="212"/>
                    </a:cubicBezTo>
                    <a:cubicBezTo>
                      <a:pt x="661" y="155"/>
                      <a:pt x="740" y="112"/>
                      <a:pt x="827" y="90"/>
                    </a:cubicBezTo>
                    <a:cubicBezTo>
                      <a:pt x="918" y="68"/>
                      <a:pt x="1015" y="69"/>
                      <a:pt x="1107" y="88"/>
                    </a:cubicBezTo>
                    <a:cubicBezTo>
                      <a:pt x="1469" y="164"/>
                      <a:pt x="1758" y="463"/>
                      <a:pt x="1856" y="813"/>
                    </a:cubicBezTo>
                    <a:cubicBezTo>
                      <a:pt x="1901" y="973"/>
                      <a:pt x="1907" y="1141"/>
                      <a:pt x="1890" y="1306"/>
                    </a:cubicBezTo>
                    <a:cubicBezTo>
                      <a:pt x="1873" y="1462"/>
                      <a:pt x="1831" y="1622"/>
                      <a:pt x="1738" y="1751"/>
                    </a:cubicBezTo>
                    <a:cubicBezTo>
                      <a:pt x="1694" y="1814"/>
                      <a:pt x="1638" y="1866"/>
                      <a:pt x="1572" y="1905"/>
                    </a:cubicBezTo>
                    <a:cubicBezTo>
                      <a:pt x="1554" y="1915"/>
                      <a:pt x="1579" y="1930"/>
                      <a:pt x="1589" y="1932"/>
                    </a:cubicBezTo>
                    <a:cubicBezTo>
                      <a:pt x="1609" y="1938"/>
                      <a:pt x="1632" y="1936"/>
                      <a:pt x="1650" y="19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dist="76200" dir="9780000" algn="t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FEACDF8A-A5CB-405A-9C9B-DD49C52F8E3A}"/>
                  </a:ext>
                </a:extLst>
              </p:cNvPr>
              <p:cNvSpPr>
                <a:spLocks/>
              </p:cNvSpPr>
              <p:nvPr/>
            </p:nvSpPr>
            <p:spPr bwMode="auto">
              <a:xfrm rot="4142230">
                <a:off x="3820383" y="1420921"/>
                <a:ext cx="4878060" cy="4804822"/>
              </a:xfrm>
              <a:custGeom>
                <a:avLst/>
                <a:gdLst>
                  <a:gd name="T0" fmla="*/ 373 w 2195"/>
                  <a:gd name="T1" fmla="*/ 444 h 2161"/>
                  <a:gd name="T2" fmla="*/ 249 w 2195"/>
                  <a:gd name="T3" fmla="*/ 669 h 2161"/>
                  <a:gd name="T4" fmla="*/ 201 w 2195"/>
                  <a:gd name="T5" fmla="*/ 832 h 2161"/>
                  <a:gd name="T6" fmla="*/ 171 w 2195"/>
                  <a:gd name="T7" fmla="*/ 1028 h 2161"/>
                  <a:gd name="T8" fmla="*/ 205 w 2195"/>
                  <a:gd name="T9" fmla="*/ 1269 h 2161"/>
                  <a:gd name="T10" fmla="*/ 927 w 2195"/>
                  <a:gd name="T11" fmla="*/ 1911 h 2161"/>
                  <a:gd name="T12" fmla="*/ 1519 w 2195"/>
                  <a:gd name="T13" fmla="*/ 1907 h 2161"/>
                  <a:gd name="T14" fmla="*/ 1968 w 2195"/>
                  <a:gd name="T15" fmla="*/ 1611 h 2161"/>
                  <a:gd name="T16" fmla="*/ 2022 w 2195"/>
                  <a:gd name="T17" fmla="*/ 663 h 2161"/>
                  <a:gd name="T18" fmla="*/ 1302 w 2195"/>
                  <a:gd name="T19" fmla="*/ 73 h 2161"/>
                  <a:gd name="T20" fmla="*/ 335 w 2195"/>
                  <a:gd name="T21" fmla="*/ 330 h 2161"/>
                  <a:gd name="T22" fmla="*/ 91 w 2195"/>
                  <a:gd name="T23" fmla="*/ 1291 h 2161"/>
                  <a:gd name="T24" fmla="*/ 677 w 2195"/>
                  <a:gd name="T25" fmla="*/ 2000 h 2161"/>
                  <a:gd name="T26" fmla="*/ 1462 w 2195"/>
                  <a:gd name="T27" fmla="*/ 2120 h 2161"/>
                  <a:gd name="T28" fmla="*/ 2100 w 2195"/>
                  <a:gd name="T29" fmla="*/ 1737 h 2161"/>
                  <a:gd name="T30" fmla="*/ 2192 w 2195"/>
                  <a:gd name="T31" fmla="*/ 1561 h 2161"/>
                  <a:gd name="T32" fmla="*/ 2147 w 2195"/>
                  <a:gd name="T33" fmla="*/ 1550 h 2161"/>
                  <a:gd name="T34" fmla="*/ 2102 w 2195"/>
                  <a:gd name="T35" fmla="*/ 1561 h 2161"/>
                  <a:gd name="T36" fmla="*/ 1585 w 2195"/>
                  <a:gd name="T37" fmla="*/ 2059 h 2161"/>
                  <a:gd name="T38" fmla="*/ 1417 w 2195"/>
                  <a:gd name="T39" fmla="*/ 2101 h 2161"/>
                  <a:gd name="T40" fmla="*/ 1247 w 2195"/>
                  <a:gd name="T41" fmla="*/ 2113 h 2161"/>
                  <a:gd name="T42" fmla="*/ 1238 w 2195"/>
                  <a:gd name="T43" fmla="*/ 2113 h 2161"/>
                  <a:gd name="T44" fmla="*/ 1231 w 2195"/>
                  <a:gd name="T45" fmla="*/ 2113 h 2161"/>
                  <a:gd name="T46" fmla="*/ 1210 w 2195"/>
                  <a:gd name="T47" fmla="*/ 2112 h 2161"/>
                  <a:gd name="T48" fmla="*/ 1162 w 2195"/>
                  <a:gd name="T49" fmla="*/ 2109 h 2161"/>
                  <a:gd name="T50" fmla="*/ 1075 w 2195"/>
                  <a:gd name="T51" fmla="*/ 2097 h 2161"/>
                  <a:gd name="T52" fmla="*/ 903 w 2195"/>
                  <a:gd name="T53" fmla="*/ 2052 h 2161"/>
                  <a:gd name="T54" fmla="*/ 268 w 2195"/>
                  <a:gd name="T55" fmla="*/ 1511 h 2161"/>
                  <a:gd name="T56" fmla="*/ 145 w 2195"/>
                  <a:gd name="T57" fmla="*/ 1029 h 2161"/>
                  <a:gd name="T58" fmla="*/ 264 w 2195"/>
                  <a:gd name="T59" fmla="*/ 552 h 2161"/>
                  <a:gd name="T60" fmla="*/ 594 w 2195"/>
                  <a:gd name="T61" fmla="*/ 198 h 2161"/>
                  <a:gd name="T62" fmla="*/ 1045 w 2195"/>
                  <a:gd name="T63" fmla="*/ 69 h 2161"/>
                  <a:gd name="T64" fmla="*/ 1832 w 2195"/>
                  <a:gd name="T65" fmla="*/ 489 h 2161"/>
                  <a:gd name="T66" fmla="*/ 1992 w 2195"/>
                  <a:gd name="T67" fmla="*/ 1355 h 2161"/>
                  <a:gd name="T68" fmla="*/ 1702 w 2195"/>
                  <a:gd name="T69" fmla="*/ 1783 h 2161"/>
                  <a:gd name="T70" fmla="*/ 1199 w 2195"/>
                  <a:gd name="T71" fmla="*/ 1924 h 2161"/>
                  <a:gd name="T72" fmla="*/ 377 w 2195"/>
                  <a:gd name="T73" fmla="*/ 1446 h 2161"/>
                  <a:gd name="T74" fmla="*/ 262 w 2195"/>
                  <a:gd name="T75" fmla="*/ 998 h 2161"/>
                  <a:gd name="T76" fmla="*/ 293 w 2195"/>
                  <a:gd name="T77" fmla="*/ 821 h 2161"/>
                  <a:gd name="T78" fmla="*/ 341 w 2195"/>
                  <a:gd name="T79" fmla="*/ 665 h 2161"/>
                  <a:gd name="T80" fmla="*/ 460 w 2195"/>
                  <a:gd name="T81" fmla="*/ 449 h 2161"/>
                  <a:gd name="T82" fmla="*/ 428 w 2195"/>
                  <a:gd name="T83" fmla="*/ 436 h 2161"/>
                  <a:gd name="T84" fmla="*/ 373 w 2195"/>
                  <a:gd name="T85" fmla="*/ 444 h 2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95" h="2161">
                    <a:moveTo>
                      <a:pt x="373" y="444"/>
                    </a:moveTo>
                    <a:cubicBezTo>
                      <a:pt x="326" y="515"/>
                      <a:pt x="281" y="590"/>
                      <a:pt x="249" y="669"/>
                    </a:cubicBezTo>
                    <a:cubicBezTo>
                      <a:pt x="227" y="722"/>
                      <a:pt x="212" y="776"/>
                      <a:pt x="201" y="832"/>
                    </a:cubicBezTo>
                    <a:cubicBezTo>
                      <a:pt x="188" y="897"/>
                      <a:pt x="173" y="961"/>
                      <a:pt x="171" y="1028"/>
                    </a:cubicBezTo>
                    <a:cubicBezTo>
                      <a:pt x="168" y="1110"/>
                      <a:pt x="180" y="1191"/>
                      <a:pt x="205" y="1269"/>
                    </a:cubicBezTo>
                    <a:cubicBezTo>
                      <a:pt x="309" y="1590"/>
                      <a:pt x="606" y="1830"/>
                      <a:pt x="927" y="1911"/>
                    </a:cubicBezTo>
                    <a:cubicBezTo>
                      <a:pt x="1119" y="1959"/>
                      <a:pt x="1328" y="1959"/>
                      <a:pt x="1519" y="1907"/>
                    </a:cubicBezTo>
                    <a:cubicBezTo>
                      <a:pt x="1697" y="1860"/>
                      <a:pt x="1864" y="1766"/>
                      <a:pt x="1968" y="1611"/>
                    </a:cubicBezTo>
                    <a:cubicBezTo>
                      <a:pt x="2155" y="1335"/>
                      <a:pt x="2157" y="960"/>
                      <a:pt x="2022" y="663"/>
                    </a:cubicBezTo>
                    <a:cubicBezTo>
                      <a:pt x="1887" y="367"/>
                      <a:pt x="1621" y="142"/>
                      <a:pt x="1302" y="73"/>
                    </a:cubicBezTo>
                    <a:cubicBezTo>
                      <a:pt x="963" y="0"/>
                      <a:pt x="582" y="77"/>
                      <a:pt x="335" y="330"/>
                    </a:cubicBezTo>
                    <a:cubicBezTo>
                      <a:pt x="90" y="581"/>
                      <a:pt x="0" y="954"/>
                      <a:pt x="91" y="1291"/>
                    </a:cubicBezTo>
                    <a:cubicBezTo>
                      <a:pt x="175" y="1599"/>
                      <a:pt x="392" y="1858"/>
                      <a:pt x="677" y="2000"/>
                    </a:cubicBezTo>
                    <a:cubicBezTo>
                      <a:pt x="916" y="2120"/>
                      <a:pt x="1198" y="2161"/>
                      <a:pt x="1462" y="2120"/>
                    </a:cubicBezTo>
                    <a:cubicBezTo>
                      <a:pt x="1716" y="2080"/>
                      <a:pt x="1954" y="1954"/>
                      <a:pt x="2100" y="1737"/>
                    </a:cubicBezTo>
                    <a:cubicBezTo>
                      <a:pt x="2137" y="1682"/>
                      <a:pt x="2167" y="1623"/>
                      <a:pt x="2192" y="1561"/>
                    </a:cubicBezTo>
                    <a:cubicBezTo>
                      <a:pt x="2195" y="1552"/>
                      <a:pt x="2151" y="1550"/>
                      <a:pt x="2147" y="1550"/>
                    </a:cubicBezTo>
                    <a:cubicBezTo>
                      <a:pt x="2137" y="1550"/>
                      <a:pt x="2107" y="1549"/>
                      <a:pt x="2102" y="1561"/>
                    </a:cubicBezTo>
                    <a:cubicBezTo>
                      <a:pt x="2009" y="1795"/>
                      <a:pt x="1823" y="1975"/>
                      <a:pt x="1585" y="2059"/>
                    </a:cubicBezTo>
                    <a:cubicBezTo>
                      <a:pt x="1531" y="2078"/>
                      <a:pt x="1474" y="2093"/>
                      <a:pt x="1417" y="2101"/>
                    </a:cubicBezTo>
                    <a:cubicBezTo>
                      <a:pt x="1356" y="2111"/>
                      <a:pt x="1306" y="2114"/>
                      <a:pt x="1247" y="2113"/>
                    </a:cubicBezTo>
                    <a:cubicBezTo>
                      <a:pt x="1244" y="2113"/>
                      <a:pt x="1241" y="2113"/>
                      <a:pt x="1238" y="2113"/>
                    </a:cubicBezTo>
                    <a:cubicBezTo>
                      <a:pt x="1238" y="2113"/>
                      <a:pt x="1222" y="2113"/>
                      <a:pt x="1231" y="2113"/>
                    </a:cubicBezTo>
                    <a:cubicBezTo>
                      <a:pt x="1224" y="2113"/>
                      <a:pt x="1217" y="2113"/>
                      <a:pt x="1210" y="2112"/>
                    </a:cubicBezTo>
                    <a:cubicBezTo>
                      <a:pt x="1194" y="2111"/>
                      <a:pt x="1178" y="2110"/>
                      <a:pt x="1162" y="2109"/>
                    </a:cubicBezTo>
                    <a:cubicBezTo>
                      <a:pt x="1139" y="2106"/>
                      <a:pt x="1103" y="2101"/>
                      <a:pt x="1075" y="2097"/>
                    </a:cubicBezTo>
                    <a:cubicBezTo>
                      <a:pt x="1017" y="2086"/>
                      <a:pt x="959" y="2071"/>
                      <a:pt x="903" y="2052"/>
                    </a:cubicBezTo>
                    <a:cubicBezTo>
                      <a:pt x="631" y="1959"/>
                      <a:pt x="401" y="1767"/>
                      <a:pt x="268" y="1511"/>
                    </a:cubicBezTo>
                    <a:cubicBezTo>
                      <a:pt x="190" y="1363"/>
                      <a:pt x="146" y="1197"/>
                      <a:pt x="145" y="1029"/>
                    </a:cubicBezTo>
                    <a:cubicBezTo>
                      <a:pt x="144" y="864"/>
                      <a:pt x="186" y="698"/>
                      <a:pt x="264" y="552"/>
                    </a:cubicBezTo>
                    <a:cubicBezTo>
                      <a:pt x="340" y="408"/>
                      <a:pt x="454" y="283"/>
                      <a:pt x="594" y="198"/>
                    </a:cubicBezTo>
                    <a:cubicBezTo>
                      <a:pt x="729" y="116"/>
                      <a:pt x="887" y="70"/>
                      <a:pt x="1045" y="69"/>
                    </a:cubicBezTo>
                    <a:cubicBezTo>
                      <a:pt x="1359" y="66"/>
                      <a:pt x="1652" y="235"/>
                      <a:pt x="1832" y="489"/>
                    </a:cubicBezTo>
                    <a:cubicBezTo>
                      <a:pt x="2008" y="738"/>
                      <a:pt x="2072" y="1060"/>
                      <a:pt x="1992" y="1355"/>
                    </a:cubicBezTo>
                    <a:cubicBezTo>
                      <a:pt x="1946" y="1528"/>
                      <a:pt x="1853" y="1683"/>
                      <a:pt x="1702" y="1783"/>
                    </a:cubicBezTo>
                    <a:cubicBezTo>
                      <a:pt x="1556" y="1881"/>
                      <a:pt x="1374" y="1927"/>
                      <a:pt x="1199" y="1924"/>
                    </a:cubicBezTo>
                    <a:cubicBezTo>
                      <a:pt x="869" y="1919"/>
                      <a:pt x="549" y="1726"/>
                      <a:pt x="377" y="1446"/>
                    </a:cubicBezTo>
                    <a:cubicBezTo>
                      <a:pt x="295" y="1312"/>
                      <a:pt x="250" y="1155"/>
                      <a:pt x="262" y="998"/>
                    </a:cubicBezTo>
                    <a:cubicBezTo>
                      <a:pt x="267" y="938"/>
                      <a:pt x="281" y="879"/>
                      <a:pt x="293" y="821"/>
                    </a:cubicBezTo>
                    <a:cubicBezTo>
                      <a:pt x="305" y="767"/>
                      <a:pt x="320" y="715"/>
                      <a:pt x="341" y="665"/>
                    </a:cubicBezTo>
                    <a:cubicBezTo>
                      <a:pt x="372" y="589"/>
                      <a:pt x="414" y="518"/>
                      <a:pt x="460" y="449"/>
                    </a:cubicBezTo>
                    <a:cubicBezTo>
                      <a:pt x="467" y="438"/>
                      <a:pt x="433" y="436"/>
                      <a:pt x="428" y="436"/>
                    </a:cubicBezTo>
                    <a:cubicBezTo>
                      <a:pt x="418" y="435"/>
                      <a:pt x="381" y="432"/>
                      <a:pt x="373" y="4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dist="76200" dir="9780000" algn="t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B64508-FCE5-4D28-95C0-E914845C1810}"/>
              </a:ext>
            </a:extLst>
          </p:cNvPr>
          <p:cNvSpPr/>
          <p:nvPr/>
        </p:nvSpPr>
        <p:spPr>
          <a:xfrm>
            <a:off x="4206046" y="248361"/>
            <a:ext cx="3836232" cy="400555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Adaptive Portfolio Management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2710D8-DB78-47C9-A401-5D484ECF11D9}"/>
              </a:ext>
            </a:extLst>
          </p:cNvPr>
          <p:cNvSpPr/>
          <p:nvPr/>
        </p:nvSpPr>
        <p:spPr>
          <a:xfrm>
            <a:off x="427568" y="3414903"/>
            <a:ext cx="3421091" cy="374345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Risk &amp; Integration Management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CB17200-43B5-4429-BBC1-BE67FB020B43}"/>
              </a:ext>
            </a:extLst>
          </p:cNvPr>
          <p:cNvSpPr/>
          <p:nvPr/>
        </p:nvSpPr>
        <p:spPr>
          <a:xfrm>
            <a:off x="7320614" y="1008429"/>
            <a:ext cx="3432921" cy="386698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Value Chain Alignment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C1A37F-F8D5-436B-BE78-57542EA05C61}"/>
              </a:ext>
            </a:extLst>
          </p:cNvPr>
          <p:cNvSpPr/>
          <p:nvPr/>
        </p:nvSpPr>
        <p:spPr>
          <a:xfrm>
            <a:off x="196644" y="4239646"/>
            <a:ext cx="3878326" cy="416607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Performance &amp; Change Management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B7090F-E4E5-4394-8947-D04FF14CAFB5}"/>
              </a:ext>
            </a:extLst>
          </p:cNvPr>
          <p:cNvSpPr/>
          <p:nvPr/>
        </p:nvSpPr>
        <p:spPr>
          <a:xfrm>
            <a:off x="938970" y="5077934"/>
            <a:ext cx="3595906" cy="398543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Mentoring, Coaching  &amp; Training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FF691E1-82BC-4656-BC46-5B85F804AFDF}"/>
              </a:ext>
            </a:extLst>
          </p:cNvPr>
          <p:cNvSpPr/>
          <p:nvPr/>
        </p:nvSpPr>
        <p:spPr>
          <a:xfrm>
            <a:off x="8278337" y="3414903"/>
            <a:ext cx="3205463" cy="383933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Budget &amp; Financial Acumen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8B8CC39-025F-4B4B-AD30-98951795519F}"/>
              </a:ext>
            </a:extLst>
          </p:cNvPr>
          <p:cNvSpPr/>
          <p:nvPr/>
        </p:nvSpPr>
        <p:spPr>
          <a:xfrm>
            <a:off x="3424901" y="6017829"/>
            <a:ext cx="5398522" cy="409539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Executive Communication  &amp; Stakeholders Management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3E74AC3-7031-434A-B884-1BCFE8E2A6AC}"/>
              </a:ext>
            </a:extLst>
          </p:cNvPr>
          <p:cNvSpPr/>
          <p:nvPr/>
        </p:nvSpPr>
        <p:spPr>
          <a:xfrm>
            <a:off x="7946342" y="1860342"/>
            <a:ext cx="3708621" cy="334729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Real-Time Dashboards &amp; Automation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2C7A74-CB16-467B-BCD8-D77D2E80D363}"/>
              </a:ext>
            </a:extLst>
          </p:cNvPr>
          <p:cNvSpPr/>
          <p:nvPr/>
        </p:nvSpPr>
        <p:spPr>
          <a:xfrm>
            <a:off x="7571531" y="5092544"/>
            <a:ext cx="3743176" cy="383933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Portfolio Value Optimization &amp; Velocity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BB74D00-CFEF-4550-AD18-99F707CD20EB}"/>
              </a:ext>
            </a:extLst>
          </p:cNvPr>
          <p:cNvSpPr/>
          <p:nvPr/>
        </p:nvSpPr>
        <p:spPr>
          <a:xfrm>
            <a:off x="488552" y="2607198"/>
            <a:ext cx="3421091" cy="353791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Demand &amp; Resource Management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65B7D4-9434-443B-9C9A-3CBE7E4A2BEE}"/>
              </a:ext>
            </a:extLst>
          </p:cNvPr>
          <p:cNvSpPr/>
          <p:nvPr/>
        </p:nvSpPr>
        <p:spPr>
          <a:xfrm>
            <a:off x="8196500" y="2607198"/>
            <a:ext cx="3153513" cy="409539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COBIT, PMMM, EPMO &amp; CoE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2419A1B-B212-4FF7-B38A-3B97E17BFE21}"/>
              </a:ext>
            </a:extLst>
          </p:cNvPr>
          <p:cNvSpPr/>
          <p:nvPr/>
        </p:nvSpPr>
        <p:spPr>
          <a:xfrm>
            <a:off x="1624105" y="1008429"/>
            <a:ext cx="3294532" cy="415583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Scalable Governance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6B0901-BB25-4441-9C52-96C926E43CDE}"/>
              </a:ext>
            </a:extLst>
          </p:cNvPr>
          <p:cNvSpPr txBox="1"/>
          <p:nvPr/>
        </p:nvSpPr>
        <p:spPr>
          <a:xfrm>
            <a:off x="4100622" y="2767469"/>
            <a:ext cx="38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</a:t>
            </a:r>
          </a:p>
          <a:p>
            <a:pPr algn="ctr"/>
            <a:r>
              <a:rPr lang="en-IN" sz="28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IN" sz="28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Offering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4109D0-D4AB-5601-7BFC-1587FD854564}"/>
              </a:ext>
            </a:extLst>
          </p:cNvPr>
          <p:cNvSpPr txBox="1"/>
          <p:nvPr/>
        </p:nvSpPr>
        <p:spPr>
          <a:xfrm>
            <a:off x="9323643" y="6541348"/>
            <a:ext cx="2865182" cy="307777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bg1"/>
                </a:solidFill>
                <a:highlight>
                  <a:srgbClr val="0000FF"/>
                </a:highlight>
              </a:rPr>
              <a:t>this list is not exhaustive…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2BC369-6769-48FC-7DB8-017EB985B53E}"/>
              </a:ext>
            </a:extLst>
          </p:cNvPr>
          <p:cNvSpPr/>
          <p:nvPr/>
        </p:nvSpPr>
        <p:spPr>
          <a:xfrm>
            <a:off x="944789" y="1860342"/>
            <a:ext cx="3254145" cy="398543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Roadmap-to-Strategy Synergies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732AC58-2F3A-9EF8-8576-09A4D14DABC8}"/>
              </a:ext>
            </a:extLst>
          </p:cNvPr>
          <p:cNvSpPr/>
          <p:nvPr/>
        </p:nvSpPr>
        <p:spPr>
          <a:xfrm>
            <a:off x="8105225" y="4239646"/>
            <a:ext cx="3708621" cy="398543"/>
          </a:xfrm>
          <a:prstGeom prst="round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latin typeface="Arial" panose="020B0604020202020204" pitchFamily="34" charset="0"/>
                <a:cs typeface="Arial" panose="020B0604020202020204" pitchFamily="34" charset="0"/>
              </a:rPr>
              <a:t>Cross-Functional Teams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004333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431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3670EF"/>
      </a:accent1>
      <a:accent2>
        <a:srgbClr val="F1715B"/>
      </a:accent2>
      <a:accent3>
        <a:srgbClr val="F4A748"/>
      </a:accent3>
      <a:accent4>
        <a:srgbClr val="F5F350"/>
      </a:accent4>
      <a:accent5>
        <a:srgbClr val="7AE060"/>
      </a:accent5>
      <a:accent6>
        <a:srgbClr val="5ACCBC"/>
      </a:accent6>
      <a:hlink>
        <a:srgbClr val="0000FF"/>
      </a:hlink>
      <a:folHlink>
        <a:srgbClr val="800080"/>
      </a:folHlink>
    </a:clrScheme>
    <a:fontScheme name="slidemodel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422">
      <a:dk1>
        <a:sysClr val="windowText" lastClr="000000"/>
      </a:dk1>
      <a:lt1>
        <a:sysClr val="window" lastClr="FFFFFF"/>
      </a:lt1>
      <a:dk2>
        <a:srgbClr val="1F3D6F"/>
      </a:dk2>
      <a:lt2>
        <a:srgbClr val="EEECE1"/>
      </a:lt2>
      <a:accent1>
        <a:srgbClr val="5AC07E"/>
      </a:accent1>
      <a:accent2>
        <a:srgbClr val="FE7735"/>
      </a:accent2>
      <a:accent3>
        <a:srgbClr val="4B69FD"/>
      </a:accent3>
      <a:accent4>
        <a:srgbClr val="FFCC4F"/>
      </a:accent4>
      <a:accent5>
        <a:srgbClr val="1F3D6F"/>
      </a:accent5>
      <a:accent6>
        <a:srgbClr val="A5A5A5"/>
      </a:accent6>
      <a:hlink>
        <a:srgbClr val="0000FF"/>
      </a:hlink>
      <a:folHlink>
        <a:srgbClr val="800080"/>
      </a:folHlink>
    </a:clrScheme>
    <a:fontScheme name="slidemodel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Xerox Theme">
  <a:themeElements>
    <a:clrScheme name="Xerox Palette">
      <a:dk1>
        <a:srgbClr val="000000"/>
      </a:dk1>
      <a:lt1>
        <a:srgbClr val="FFFFFF"/>
      </a:lt1>
      <a:dk2>
        <a:srgbClr val="000000"/>
      </a:dk2>
      <a:lt2>
        <a:srgbClr val="9B2583"/>
      </a:lt2>
      <a:accent1>
        <a:srgbClr val="9B2583"/>
      </a:accent1>
      <a:accent2>
        <a:srgbClr val="2895D5"/>
      </a:accent2>
      <a:accent3>
        <a:srgbClr val="E67600"/>
      </a:accent3>
      <a:accent4>
        <a:srgbClr val="FD9F13"/>
      </a:accent4>
      <a:accent5>
        <a:srgbClr val="6DAF3D"/>
      </a:accent5>
      <a:accent6>
        <a:srgbClr val="D92231"/>
      </a:accent6>
      <a:hlink>
        <a:srgbClr val="D92231"/>
      </a:hlink>
      <a:folHlink>
        <a:srgbClr val="D92231"/>
      </a:folHlink>
    </a:clrScheme>
    <a:fontScheme name="Custom 1">
      <a:majorFont>
        <a:latin typeface="Xerox Sans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Xerox Theme" id="{DD9DE1CA-47BA-4BE9-94DA-616396F5D7D8}" vid="{D313208B-A405-4A80-8B1E-9D242F7077B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Application>Microsoft Office PowerPoint</Application>
  <PresentationFormat>Custom</PresentationFormat>
  <Paragraphs>53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Segoe UI</vt:lpstr>
      <vt:lpstr>Xerox Sans</vt:lpstr>
      <vt:lpstr>Xerox Sans Light</vt:lpstr>
      <vt:lpstr>Office Theme</vt:lpstr>
      <vt:lpstr>3_Office Theme</vt:lpstr>
      <vt:lpstr>New Xerox Theme</vt:lpstr>
      <vt:lpstr>think-cell Slide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NIST Framework Diagram PowerPoint Template</dc:title>
  <dc:creator>Julian</dc:creator>
  <cp:lastModifiedBy>Kenrick Fraser</cp:lastModifiedBy>
  <cp:revision>2</cp:revision>
  <dcterms:created xsi:type="dcterms:W3CDTF">2013-09-12T13:05:01Z</dcterms:created>
  <dcterms:modified xsi:type="dcterms:W3CDTF">2026-02-25T18:34:41Z</dcterms:modified>
</cp:coreProperties>
</file>